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4"/>
  </p:notesMasterIdLst>
  <p:handoutMasterIdLst>
    <p:handoutMasterId r:id="rId35"/>
  </p:handoutMasterIdLst>
  <p:sldIdLst>
    <p:sldId id="295" r:id="rId2"/>
    <p:sldId id="303" r:id="rId3"/>
    <p:sldId id="284" r:id="rId4"/>
    <p:sldId id="264" r:id="rId5"/>
    <p:sldId id="301" r:id="rId6"/>
    <p:sldId id="293" r:id="rId7"/>
    <p:sldId id="290" r:id="rId8"/>
    <p:sldId id="287" r:id="rId9"/>
    <p:sldId id="259" r:id="rId10"/>
    <p:sldId id="257" r:id="rId11"/>
    <p:sldId id="272" r:id="rId12"/>
    <p:sldId id="280" r:id="rId13"/>
    <p:sldId id="279" r:id="rId14"/>
    <p:sldId id="275" r:id="rId15"/>
    <p:sldId id="265" r:id="rId16"/>
    <p:sldId id="281" r:id="rId17"/>
    <p:sldId id="282" r:id="rId18"/>
    <p:sldId id="274" r:id="rId19"/>
    <p:sldId id="277" r:id="rId20"/>
    <p:sldId id="278" r:id="rId21"/>
    <p:sldId id="266" r:id="rId22"/>
    <p:sldId id="289" r:id="rId23"/>
    <p:sldId id="270" r:id="rId24"/>
    <p:sldId id="302" r:id="rId25"/>
    <p:sldId id="267" r:id="rId26"/>
    <p:sldId id="263" r:id="rId27"/>
    <p:sldId id="276" r:id="rId28"/>
    <p:sldId id="296" r:id="rId29"/>
    <p:sldId id="297" r:id="rId30"/>
    <p:sldId id="298" r:id="rId31"/>
    <p:sldId id="300" r:id="rId32"/>
    <p:sldId id="299" r:id="rId33"/>
  </p:sldIdLst>
  <p:sldSz cx="12192000" cy="6858000"/>
  <p:notesSz cx="7102475" cy="9388475"/>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284"/>
    <a:srgbClr val="2308C8"/>
    <a:srgbClr val="B34D63"/>
    <a:srgbClr val="6C3BC5"/>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367" autoAdjust="0"/>
  </p:normalViewPr>
  <p:slideViewPr>
    <p:cSldViewPr snapToGrid="0">
      <p:cViewPr varScale="1">
        <p:scale>
          <a:sx n="72" d="100"/>
          <a:sy n="72" d="100"/>
        </p:scale>
        <p:origin x="1027" y="86"/>
      </p:cViewPr>
      <p:guideLst/>
    </p:cSldViewPr>
  </p:slideViewPr>
  <p:notesTextViewPr>
    <p:cViewPr>
      <p:scale>
        <a:sx n="3" d="2"/>
        <a:sy n="3" d="2"/>
      </p:scale>
      <p:origin x="0" y="0"/>
    </p:cViewPr>
  </p:notesTextViewPr>
  <p:sorterViewPr>
    <p:cViewPr>
      <p:scale>
        <a:sx n="106" d="100"/>
        <a:sy n="106"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EFF201-E034-A76E-0549-4C251CC6B857}"/>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solidFill>
                <a:srgbClr val="0B0284"/>
              </a:solidFill>
            </a:endParaRPr>
          </a:p>
        </p:txBody>
      </p:sp>
      <p:sp>
        <p:nvSpPr>
          <p:cNvPr id="3" name="Date Placeholder 2">
            <a:extLst>
              <a:ext uri="{FF2B5EF4-FFF2-40B4-BE49-F238E27FC236}">
                <a16:creationId xmlns:a16="http://schemas.microsoft.com/office/drawing/2014/main" id="{9D5300EB-41F2-C44F-4136-F6299983A8F7}"/>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6CFB6618-CF53-4A76-BEA4-E28BC3E37CBB}" type="datetimeFigureOut">
              <a:rPr lang="en-US" smtClean="0">
                <a:solidFill>
                  <a:srgbClr val="0B0284"/>
                </a:solidFill>
              </a:rPr>
              <a:t>11/15/2022</a:t>
            </a:fld>
            <a:endParaRPr lang="en-US" dirty="0">
              <a:solidFill>
                <a:srgbClr val="0B0284"/>
              </a:solidFill>
            </a:endParaRPr>
          </a:p>
        </p:txBody>
      </p:sp>
      <p:sp>
        <p:nvSpPr>
          <p:cNvPr id="4" name="Footer Placeholder 3">
            <a:extLst>
              <a:ext uri="{FF2B5EF4-FFF2-40B4-BE49-F238E27FC236}">
                <a16:creationId xmlns:a16="http://schemas.microsoft.com/office/drawing/2014/main" id="{01D7B936-CA2A-9CE1-E593-2E2CB6E9C456}"/>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solidFill>
                <a:srgbClr val="0B0284"/>
              </a:solidFill>
            </a:endParaRPr>
          </a:p>
        </p:txBody>
      </p:sp>
      <p:sp>
        <p:nvSpPr>
          <p:cNvPr id="5" name="Slide Number Placeholder 4">
            <a:extLst>
              <a:ext uri="{FF2B5EF4-FFF2-40B4-BE49-F238E27FC236}">
                <a16:creationId xmlns:a16="http://schemas.microsoft.com/office/drawing/2014/main" id="{E1EEAEEE-7712-2D10-5949-DD6752D878B6}"/>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38EDDAAF-3AD7-4A3D-9908-71427D469A42}" type="slidenum">
              <a:rPr lang="en-US" smtClean="0">
                <a:solidFill>
                  <a:srgbClr val="0B0284"/>
                </a:solidFill>
              </a:rPr>
              <a:t>‹#›</a:t>
            </a:fld>
            <a:endParaRPr lang="en-US" dirty="0">
              <a:solidFill>
                <a:srgbClr val="0B0284"/>
              </a:solidFill>
            </a:endParaRPr>
          </a:p>
        </p:txBody>
      </p:sp>
    </p:spTree>
    <p:extLst>
      <p:ext uri="{BB962C8B-B14F-4D97-AF65-F5344CB8AC3E}">
        <p14:creationId xmlns:p14="http://schemas.microsoft.com/office/powerpoint/2010/main" val="21232600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solidFill>
                  <a:srgbClr val="0B0284"/>
                </a:solidFill>
              </a:defRPr>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solidFill>
                  <a:srgbClr val="0B0284"/>
                </a:solidFill>
              </a:defRPr>
            </a:lvl1pPr>
          </a:lstStyle>
          <a:p>
            <a:fld id="{08DEE628-894E-4931-9B1C-D1E89F3DD4E2}" type="datetimeFigureOut">
              <a:rPr lang="en-US" smtClean="0"/>
              <a:pPr/>
              <a:t>11/15/2022</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solidFill>
                  <a:srgbClr val="0B0284"/>
                </a:solidFill>
              </a:defRPr>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solidFill>
                  <a:srgbClr val="0B0284"/>
                </a:solidFill>
              </a:defRPr>
            </a:lvl1pPr>
          </a:lstStyle>
          <a:p>
            <a:fld id="{6B8CEDD0-1A58-45DF-8982-D31E18E44F2A}" type="slidenum">
              <a:rPr lang="en-US" smtClean="0"/>
              <a:pPr/>
              <a:t>‹#›</a:t>
            </a:fld>
            <a:endParaRPr lang="en-US" dirty="0"/>
          </a:p>
        </p:txBody>
      </p:sp>
    </p:spTree>
    <p:extLst>
      <p:ext uri="{BB962C8B-B14F-4D97-AF65-F5344CB8AC3E}">
        <p14:creationId xmlns:p14="http://schemas.microsoft.com/office/powerpoint/2010/main" val="29990383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rgbClr val="0B0284"/>
        </a:solidFill>
        <a:latin typeface="+mn-lt"/>
        <a:ea typeface="+mn-ea"/>
        <a:cs typeface="+mn-cs"/>
      </a:defRPr>
    </a:lvl1pPr>
    <a:lvl2pPr marL="457200" algn="l" defTabSz="914400" rtl="0" eaLnBrk="1" latinLnBrk="0" hangingPunct="1">
      <a:defRPr sz="1200" kern="1200">
        <a:solidFill>
          <a:srgbClr val="0B0284"/>
        </a:solidFill>
        <a:latin typeface="+mn-lt"/>
        <a:ea typeface="+mn-ea"/>
        <a:cs typeface="+mn-cs"/>
      </a:defRPr>
    </a:lvl2pPr>
    <a:lvl3pPr marL="914400" algn="l" defTabSz="914400" rtl="0" eaLnBrk="1" latinLnBrk="0" hangingPunct="1">
      <a:defRPr sz="1200" kern="1200">
        <a:solidFill>
          <a:srgbClr val="0B0284"/>
        </a:solidFill>
        <a:latin typeface="+mn-lt"/>
        <a:ea typeface="+mn-ea"/>
        <a:cs typeface="+mn-cs"/>
      </a:defRPr>
    </a:lvl3pPr>
    <a:lvl4pPr marL="1371600" algn="l" defTabSz="914400" rtl="0" eaLnBrk="1" latinLnBrk="0" hangingPunct="1">
      <a:defRPr sz="1200" kern="1200">
        <a:solidFill>
          <a:srgbClr val="0B0284"/>
        </a:solidFill>
        <a:latin typeface="+mn-lt"/>
        <a:ea typeface="+mn-ea"/>
        <a:cs typeface="+mn-cs"/>
      </a:defRPr>
    </a:lvl4pPr>
    <a:lvl5pPr marL="1828800" algn="l" defTabSz="914400" rtl="0" eaLnBrk="1" latinLnBrk="0" hangingPunct="1">
      <a:defRPr sz="1200" kern="1200">
        <a:solidFill>
          <a:srgbClr val="0B0284"/>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epai.org/profile/rohan-sangameswara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abcompare.com/Clinical-Diagnostics/5110-Hematology-Analyzers/?search=Hematology+analyz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https://dilbert.com/strip/2015-0 </a:t>
            </a:r>
          </a:p>
        </p:txBody>
      </p:sp>
      <p:sp>
        <p:nvSpPr>
          <p:cNvPr id="4" name="Slide Number Placeholder 3"/>
          <p:cNvSpPr>
            <a:spLocks noGrp="1"/>
          </p:cNvSpPr>
          <p:nvPr>
            <p:ph type="sldNum" sz="quarter" idx="5"/>
          </p:nvPr>
        </p:nvSpPr>
        <p:spPr/>
        <p:txBody>
          <a:bodyPr/>
          <a:lstStyle/>
          <a:p>
            <a:fld id="{6B8CEDD0-1A58-45DF-8982-D31E18E44F2A}" type="slidenum">
              <a:rPr lang="en-US" smtClean="0"/>
              <a:pPr/>
              <a:t>1</a:t>
            </a:fld>
            <a:endParaRPr lang="en-US" dirty="0"/>
          </a:p>
        </p:txBody>
      </p:sp>
    </p:spTree>
    <p:extLst>
      <p:ext uri="{BB962C8B-B14F-4D97-AF65-F5344CB8AC3E}">
        <p14:creationId xmlns:p14="http://schemas.microsoft.com/office/powerpoint/2010/main" val="1934311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11</a:t>
            </a:fld>
            <a:endParaRPr lang="en-US" dirty="0"/>
          </a:p>
        </p:txBody>
      </p:sp>
    </p:spTree>
    <p:extLst>
      <p:ext uri="{BB962C8B-B14F-4D97-AF65-F5344CB8AC3E}">
        <p14:creationId xmlns:p14="http://schemas.microsoft.com/office/powerpoint/2010/main" val="668784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r>
              <a:rPr lang="en-US" b="1" i="1" dirty="0"/>
              <a:t>Automated RBC Morphology Counting And Grading Using Image Processing And Support Vector Machine” (Pellegrino, Tarrobago, &amp; Zulueta)</a:t>
            </a:r>
          </a:p>
          <a:p>
            <a:r>
              <a:rPr lang="en-US" dirty="0"/>
              <a:t>	</a:t>
            </a:r>
          </a:p>
          <a:p>
            <a:r>
              <a:rPr lang="en-US" dirty="0"/>
              <a:t>The method of using a SVM seems like one of the ideal paths to take. </a:t>
            </a:r>
          </a:p>
          <a:p>
            <a:endParaRPr lang="en-US" dirty="0"/>
          </a:p>
          <a:p>
            <a:r>
              <a:rPr lang="en-US" dirty="0"/>
              <a:t>A </a:t>
            </a:r>
            <a:r>
              <a:rPr lang="en-US" b="1" dirty="0"/>
              <a:t>Support Vector Machine (SVM) </a:t>
            </a:r>
          </a:p>
          <a:p>
            <a:pPr marL="176679" indent="-176679">
              <a:buFont typeface="Arial" panose="020B0604020202020204" pitchFamily="34" charset="0"/>
              <a:buChar char="•"/>
            </a:pPr>
            <a:r>
              <a:rPr lang="en-US" dirty="0"/>
              <a:t>uses </a:t>
            </a:r>
            <a:r>
              <a:rPr lang="en-US" b="1" dirty="0"/>
              <a:t>support vectors </a:t>
            </a:r>
          </a:p>
          <a:p>
            <a:pPr marL="176679" indent="-176679">
              <a:buFont typeface="Arial" panose="020B0604020202020204" pitchFamily="34" charset="0"/>
              <a:buChar char="•"/>
            </a:pPr>
            <a:r>
              <a:rPr lang="en-US" b="1" dirty="0"/>
              <a:t>data points closest to the classification line </a:t>
            </a:r>
          </a:p>
          <a:p>
            <a:pPr marL="176679" indent="-176679">
              <a:buFont typeface="Arial" panose="020B0604020202020204" pitchFamily="34" charset="0"/>
              <a:buChar char="•"/>
            </a:pPr>
            <a:r>
              <a:rPr lang="en-US" dirty="0"/>
              <a:t>to </a:t>
            </a:r>
            <a:r>
              <a:rPr lang="en-US" b="1" dirty="0"/>
              <a:t>create a threshold </a:t>
            </a:r>
            <a:r>
              <a:rPr lang="en-US" dirty="0"/>
              <a:t>on how data points are classified. </a:t>
            </a:r>
          </a:p>
          <a:p>
            <a:endParaRPr lang="en-US" dirty="0"/>
          </a:p>
          <a:p>
            <a:r>
              <a:rPr lang="en-US" dirty="0"/>
              <a:t>While the method is effective and useful, it’s </a:t>
            </a:r>
          </a:p>
          <a:p>
            <a:pPr marL="176679" indent="-176679">
              <a:buFont typeface="Arial" panose="020B0604020202020204" pitchFamily="34" charset="0"/>
              <a:buChar char="•"/>
            </a:pPr>
            <a:r>
              <a:rPr lang="en-US" b="1" dirty="0"/>
              <a:t>not as accurate as a human being </a:t>
            </a:r>
            <a:r>
              <a:rPr lang="en-US" dirty="0"/>
              <a:t>analyzing the data, </a:t>
            </a:r>
          </a:p>
          <a:p>
            <a:pPr marL="176679" indent="-176679">
              <a:buFont typeface="Arial" panose="020B0604020202020204" pitchFamily="34" charset="0"/>
              <a:buChar char="•"/>
            </a:pPr>
            <a:r>
              <a:rPr lang="en-US" dirty="0"/>
              <a:t>but </a:t>
            </a:r>
            <a:r>
              <a:rPr lang="en-US" b="1" dirty="0"/>
              <a:t>it is more efficient and cost-effective</a:t>
            </a:r>
            <a:r>
              <a:rPr lang="en-US" dirty="0"/>
              <a:t>. </a:t>
            </a:r>
          </a:p>
          <a:p>
            <a:endParaRPr lang="en-US" dirty="0"/>
          </a:p>
          <a:p>
            <a:r>
              <a:rPr lang="en-US" dirty="0"/>
              <a:t>an </a:t>
            </a:r>
            <a:r>
              <a:rPr lang="en-US" b="1" dirty="0"/>
              <a:t>automated system being used for an initial </a:t>
            </a:r>
            <a:r>
              <a:rPr lang="en-US" dirty="0"/>
              <a:t>analysis, from there a </a:t>
            </a:r>
            <a:r>
              <a:rPr lang="en-US" b="1" dirty="0"/>
              <a:t>doctor can choose to further analyze </a:t>
            </a:r>
            <a:r>
              <a:rPr lang="en-US" dirty="0"/>
              <a:t>data </a:t>
            </a:r>
            <a:r>
              <a:rPr lang="en-US" b="1" dirty="0"/>
              <a:t>if necessary</a:t>
            </a:r>
            <a:r>
              <a:rPr lang="en-US" dirty="0"/>
              <a:t>. </a:t>
            </a:r>
          </a:p>
          <a:p>
            <a:endParaRPr lang="en-US" dirty="0"/>
          </a:p>
          <a:p>
            <a:r>
              <a:rPr lang="en-US" dirty="0"/>
              <a:t>Although with </a:t>
            </a:r>
            <a:r>
              <a:rPr lang="en-US" b="1" dirty="0"/>
              <a:t>over 93% accuracy</a:t>
            </a:r>
            <a:r>
              <a:rPr lang="en-US" dirty="0"/>
              <a:t>, I can see this system making life a lot easier for doctors, that way they can avoid analyzing unnecessary data. </a:t>
            </a:r>
          </a:p>
          <a:p>
            <a:endParaRPr lang="en-US" dirty="0"/>
          </a:p>
          <a:p>
            <a:r>
              <a:rPr lang="en-US" b="1" dirty="0"/>
              <a:t>“</a:t>
            </a:r>
            <a:r>
              <a:rPr lang="en-US" b="1" i="1" dirty="0"/>
              <a:t>Automated RBC Morphology Counting And Grading Using Image Processing And Support Vector Machine” (Pellegrino, Tarrobago, &amp; Zulue</a:t>
            </a:r>
            <a:r>
              <a:rPr lang="en-US" dirty="0"/>
              <a:t>	</a:t>
            </a:r>
          </a:p>
          <a:p>
            <a:r>
              <a:rPr lang="en-US" dirty="0"/>
              <a:t>The method of using a SVM seems like one of the ideal paths to take. </a:t>
            </a:r>
          </a:p>
          <a:p>
            <a:r>
              <a:rPr lang="en-US" dirty="0"/>
              <a:t>A Support Vector Machine uses support vectors (data points closest to the classification line) to create a threshold in which data points are classified. </a:t>
            </a:r>
          </a:p>
          <a:p>
            <a:r>
              <a:rPr lang="en-US" dirty="0"/>
              <a:t>While the method is effective and useful, it’s not as accurate as a human being analyzing the data, but it is more efficient and cost-effective. </a:t>
            </a:r>
          </a:p>
          <a:p>
            <a:r>
              <a:rPr lang="en-US" dirty="0"/>
              <a:t>A doctor may have more background information needed to make a particular diagnosis that a computer system would not be able to do. </a:t>
            </a:r>
          </a:p>
          <a:p>
            <a:r>
              <a:rPr lang="en-US" dirty="0"/>
              <a:t>I could see an automated system being used for an initial analysis, from there a doctor can choose to further analyze data if necessary. </a:t>
            </a:r>
          </a:p>
          <a:p>
            <a:r>
              <a:rPr lang="en-US" dirty="0"/>
              <a:t>Although with over 93% accuracy, I can see this system making life a lot easier for doctors, that way they can avoid analyzing unnecessary data. </a:t>
            </a:r>
          </a:p>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12</a:t>
            </a:fld>
            <a:endParaRPr lang="en-US" dirty="0"/>
          </a:p>
        </p:txBody>
      </p:sp>
    </p:spTree>
    <p:extLst>
      <p:ext uri="{BB962C8B-B14F-4D97-AF65-F5344CB8AC3E}">
        <p14:creationId xmlns:p14="http://schemas.microsoft.com/office/powerpoint/2010/main" val="2360494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article makes a great point regarding the accuracy of a model vs the accuracy of a person</a:t>
            </a:r>
            <a:r>
              <a:rPr lang="en-US" dirty="0"/>
              <a:t>. </a:t>
            </a:r>
          </a:p>
          <a:p>
            <a:endParaRPr lang="en-US" dirty="0"/>
          </a:p>
          <a:p>
            <a:r>
              <a:rPr lang="en-US" dirty="0"/>
              <a:t>It states the accuracy of manual </a:t>
            </a:r>
            <a:r>
              <a:rPr lang="en-US" b="1" dirty="0"/>
              <a:t>methods depend </a:t>
            </a:r>
          </a:p>
          <a:p>
            <a:pPr marL="176679" indent="-176679">
              <a:buFont typeface="Arial" panose="020B0604020202020204" pitchFamily="34" charset="0"/>
              <a:buChar char="•"/>
            </a:pPr>
            <a:r>
              <a:rPr lang="en-US" dirty="0"/>
              <a:t>on the </a:t>
            </a:r>
            <a:r>
              <a:rPr lang="en-US" b="1" dirty="0"/>
              <a:t>expertise of the expert</a:t>
            </a:r>
            <a:r>
              <a:rPr lang="en-US" dirty="0"/>
              <a:t>, while the </a:t>
            </a:r>
          </a:p>
          <a:p>
            <a:pPr marL="176679" indent="-176679">
              <a:buFont typeface="Arial" panose="020B0604020202020204" pitchFamily="34" charset="0"/>
              <a:buChar char="•"/>
            </a:pPr>
            <a:r>
              <a:rPr lang="en-US" dirty="0"/>
              <a:t>accuracy of the automated </a:t>
            </a:r>
            <a:r>
              <a:rPr lang="en-US" b="1" dirty="0"/>
              <a:t>analyzer depends </a:t>
            </a:r>
            <a:r>
              <a:rPr lang="en-US" dirty="0"/>
              <a:t>on the accuracy of the </a:t>
            </a:r>
            <a:r>
              <a:rPr lang="en-US" b="1" dirty="0"/>
              <a:t>model</a:t>
            </a:r>
            <a:r>
              <a:rPr lang="en-US" dirty="0"/>
              <a:t> and </a:t>
            </a:r>
            <a:r>
              <a:rPr lang="en-US" b="1" dirty="0"/>
              <a:t>its ability </a:t>
            </a:r>
            <a:r>
              <a:rPr lang="en-US" dirty="0"/>
              <a:t>to segment objects. </a:t>
            </a:r>
          </a:p>
          <a:p>
            <a:endParaRPr lang="en-US" dirty="0"/>
          </a:p>
          <a:p>
            <a:r>
              <a:rPr lang="en-US" dirty="0"/>
              <a:t>Therefore if you think about it, once a near perfect model is developed, </a:t>
            </a:r>
          </a:p>
          <a:p>
            <a:r>
              <a:rPr lang="en-US" dirty="0"/>
              <a:t>- even though</a:t>
            </a:r>
            <a:r>
              <a:rPr lang="en-US" b="1" dirty="0"/>
              <a:t> it may not be as accurate as the world’s top scientists, </a:t>
            </a:r>
          </a:p>
          <a:p>
            <a:r>
              <a:rPr lang="en-US" dirty="0"/>
              <a:t>- </a:t>
            </a:r>
            <a:r>
              <a:rPr lang="en-US" b="1" dirty="0"/>
              <a:t>it may be more accurate than most scientists currently in practice. </a:t>
            </a:r>
          </a:p>
          <a:p>
            <a:endParaRPr lang="en-US" dirty="0"/>
          </a:p>
          <a:p>
            <a:r>
              <a:rPr lang="en-US" dirty="0"/>
              <a:t>The </a:t>
            </a:r>
            <a:r>
              <a:rPr lang="en-US" b="1" dirty="0"/>
              <a:t>main issue </a:t>
            </a:r>
            <a:r>
              <a:rPr lang="en-US" dirty="0"/>
              <a:t>right now is that </a:t>
            </a:r>
            <a:r>
              <a:rPr lang="en-US" b="1" dirty="0"/>
              <a:t>blood samples typically contain overlapping cells</a:t>
            </a:r>
            <a:r>
              <a:rPr lang="en-US" dirty="0"/>
              <a:t>, </a:t>
            </a:r>
          </a:p>
          <a:p>
            <a:r>
              <a:rPr lang="en-US" dirty="0"/>
              <a:t>which would </a:t>
            </a:r>
            <a:r>
              <a:rPr lang="en-US" b="1" dirty="0"/>
              <a:t>need to be segmented prior to analysis</a:t>
            </a:r>
            <a:r>
              <a:rPr lang="en-US" dirty="0"/>
              <a:t>, </a:t>
            </a:r>
          </a:p>
          <a:p>
            <a:r>
              <a:rPr lang="en-US" dirty="0"/>
              <a:t>thus producing a usable image that can be further analyzed by a computer. </a:t>
            </a:r>
          </a:p>
          <a:p>
            <a:br>
              <a:rPr lang="en-US" dirty="0"/>
            </a:br>
            <a:r>
              <a:rPr lang="en-US" b="1" dirty="0"/>
              <a:t>“</a:t>
            </a:r>
            <a:r>
              <a:rPr lang="en-US" b="1" i="1" dirty="0"/>
              <a:t>Accurate Microscopic Red Blood Cell Image Enhancement And Segmentation” (Shirazi, Umar, Ul Haq, Naz, Razzak)</a:t>
            </a:r>
          </a:p>
          <a:p>
            <a:r>
              <a:rPr lang="en-US" dirty="0"/>
              <a:t>The article makes a great point regarding the accuracy of a model vs the accuracy of a person. </a:t>
            </a:r>
          </a:p>
          <a:p>
            <a:r>
              <a:rPr lang="en-US" dirty="0"/>
              <a:t>It states the accuracy of manual methods depend on the expertise of the expert, while the accuracy of the automated analyzer depends on the accuracy of the model and its ability to segment objects. </a:t>
            </a:r>
          </a:p>
          <a:p>
            <a:r>
              <a:rPr lang="en-US" dirty="0"/>
              <a:t>Therefore, if you think about it, once a near perfect model is developed, even though it may not be as accurate as the world’s top scientists, it may be more accurate than most scientists currently in practice. </a:t>
            </a:r>
          </a:p>
          <a:p>
            <a:r>
              <a:rPr lang="en-US" dirty="0"/>
              <a:t>The main issue right now is that blood samples typically contain overlapping cells, which would need to be segmented prior to analysis, thus producing a usable image that can be further analyzed by a computer. </a:t>
            </a:r>
          </a:p>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13</a:t>
            </a:fld>
            <a:endParaRPr lang="en-US" dirty="0"/>
          </a:p>
        </p:txBody>
      </p:sp>
    </p:spTree>
    <p:extLst>
      <p:ext uri="{BB962C8B-B14F-4D97-AF65-F5344CB8AC3E}">
        <p14:creationId xmlns:p14="http://schemas.microsoft.com/office/powerpoint/2010/main" val="1154056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Raspberry Pi setup with a 5 MP Pi camera, a 7” Pi Touch Screen display, and a Raspberry Pi device would substantially </a:t>
            </a:r>
          </a:p>
          <a:p>
            <a:pPr marL="176679" indent="-176679">
              <a:buFont typeface="Arial" panose="020B0604020202020204" pitchFamily="34" charset="0"/>
              <a:buChar char="•"/>
            </a:pPr>
            <a:r>
              <a:rPr lang="en-US" dirty="0"/>
              <a:t>improve our ability to view and segment cells in a blood sample. </a:t>
            </a:r>
          </a:p>
          <a:p>
            <a:endParaRPr lang="en-US" dirty="0"/>
          </a:p>
          <a:p>
            <a:r>
              <a:rPr lang="en-US" dirty="0"/>
              <a:t>The digitization of the microscope using a Raspberry Pi setup would significantly </a:t>
            </a:r>
          </a:p>
          <a:p>
            <a:pPr marL="176679" indent="-176679">
              <a:buFont typeface="Arial" panose="020B0604020202020204" pitchFamily="34" charset="0"/>
              <a:buChar char="•"/>
            </a:pPr>
            <a:r>
              <a:rPr lang="en-US" b="1" dirty="0"/>
              <a:t>decrease the amount of resources</a:t>
            </a:r>
            <a:r>
              <a:rPr lang="en-US" dirty="0"/>
              <a:t>, in various areas, </a:t>
            </a:r>
            <a:r>
              <a:rPr lang="en-US" b="1" dirty="0"/>
              <a:t>required to perform an analysis </a:t>
            </a:r>
            <a:r>
              <a:rPr lang="en-US" dirty="0"/>
              <a:t>on a blood sample. </a:t>
            </a:r>
          </a:p>
          <a:p>
            <a:pPr marL="176679" indent="-176679">
              <a:buFont typeface="Arial" panose="020B0604020202020204" pitchFamily="34" charset="0"/>
              <a:buChar char="•"/>
            </a:pPr>
            <a:r>
              <a:rPr lang="en-US" dirty="0"/>
              <a:t>ability to analyze a blood sample and </a:t>
            </a:r>
          </a:p>
          <a:p>
            <a:pPr marL="176679" indent="-176679">
              <a:buFont typeface="Arial" panose="020B0604020202020204" pitchFamily="34" charset="0"/>
              <a:buChar char="•"/>
            </a:pPr>
            <a:r>
              <a:rPr lang="en-US" dirty="0"/>
              <a:t>save it in a SD card </a:t>
            </a:r>
          </a:p>
          <a:p>
            <a:pPr marL="176679" indent="-176679">
              <a:buFont typeface="Arial" panose="020B0604020202020204" pitchFamily="34" charset="0"/>
              <a:buChar char="•"/>
            </a:pPr>
            <a:r>
              <a:rPr lang="en-US" dirty="0"/>
              <a:t>or </a:t>
            </a:r>
            <a:r>
              <a:rPr lang="en-US" b="1" dirty="0"/>
              <a:t>send it to out to </a:t>
            </a:r>
            <a:r>
              <a:rPr lang="en-US" dirty="0"/>
              <a:t>another lab via the internet within minutes </a:t>
            </a:r>
          </a:p>
          <a:p>
            <a:pPr marL="176679" indent="-176679">
              <a:buFont typeface="Arial" panose="020B0604020202020204" pitchFamily="34" charset="0"/>
              <a:buChar char="•"/>
            </a:pPr>
            <a:r>
              <a:rPr lang="en-US" dirty="0"/>
              <a:t>Instead of physically delivering the sample. </a:t>
            </a:r>
          </a:p>
          <a:p>
            <a:endParaRPr lang="en-US" dirty="0"/>
          </a:p>
          <a:p>
            <a:r>
              <a:rPr lang="en-US" b="1" dirty="0"/>
              <a:t>Power efficiency </a:t>
            </a:r>
            <a:r>
              <a:rPr lang="en-US" dirty="0"/>
              <a:t>of a Raspberry pi compared to a regular PC</a:t>
            </a:r>
          </a:p>
          <a:p>
            <a:pPr marL="176679" indent="-176679">
              <a:buFont typeface="Arial" panose="020B0604020202020204" pitchFamily="34" charset="0"/>
              <a:buChar char="•"/>
            </a:pPr>
            <a:r>
              <a:rPr lang="en-US" dirty="0"/>
              <a:t>a Raspberry Pi setup only needs </a:t>
            </a:r>
            <a:r>
              <a:rPr lang="en-US" b="1" dirty="0"/>
              <a:t>5V </a:t>
            </a:r>
            <a:r>
              <a:rPr lang="en-US" dirty="0"/>
              <a:t>of power. </a:t>
            </a:r>
          </a:p>
          <a:p>
            <a:endParaRPr lang="en-US" dirty="0"/>
          </a:p>
          <a:p>
            <a:r>
              <a:rPr lang="en-US" b="1" dirty="0"/>
              <a:t>Ability to magnify </a:t>
            </a:r>
            <a:r>
              <a:rPr lang="en-US" dirty="0"/>
              <a:t>up to around </a:t>
            </a:r>
            <a:r>
              <a:rPr lang="en-US" b="1" dirty="0"/>
              <a:t>1500xx</a:t>
            </a:r>
            <a:r>
              <a:rPr lang="en-US" dirty="0"/>
              <a:t> while </a:t>
            </a:r>
          </a:p>
          <a:p>
            <a:r>
              <a:rPr lang="en-US" b="1" dirty="0"/>
              <a:t>putting less strain </a:t>
            </a:r>
            <a:r>
              <a:rPr lang="en-US" dirty="0"/>
              <a:t>on a person’s eyes, </a:t>
            </a:r>
          </a:p>
          <a:p>
            <a:r>
              <a:rPr lang="en-US" dirty="0"/>
              <a:t>the Raspberry Pi setup is </a:t>
            </a:r>
            <a:r>
              <a:rPr lang="en-US" b="1" dirty="0"/>
              <a:t>clearly the optimal choice</a:t>
            </a:r>
          </a:p>
          <a:p>
            <a:endParaRPr lang="en-US" b="1" i="1" dirty="0"/>
          </a:p>
          <a:p>
            <a:endParaRPr lang="en-US" b="1" i="1" dirty="0"/>
          </a:p>
          <a:p>
            <a:r>
              <a:rPr lang="en-US" b="1" i="1" dirty="0"/>
              <a:t>“A REVIEW FOR DIGITAL MICROSCOPE USING RASPBERRY PI (KAUR &amp; SINGH)”</a:t>
            </a:r>
            <a:endParaRPr lang="en-US" dirty="0"/>
          </a:p>
          <a:p>
            <a:r>
              <a:rPr lang="en-US" dirty="0"/>
              <a:t>A Raspberry Pi setup with a 5 MP Pi camera, a 7” Pi Touch Screen display, and a Raspberry Pi device would substantially improve our ability to view and segment cells in a blood sample.  The digitization of the microscope using a Raspberry Pi setup would significantly decrease the amount of resources, in various areas, required to perform an analysis on a blood sample.  For example, the ability to analyze a blood sample and save it in a SD card or send it to out to another lab via the internet within minutes would be a massive improvement over needing to physically deliver the sample.  There’s also the efficiency of a Raspberry pi compared to a regular PC on a power consumption standpoint, a Raspberry Pi setup would only consume around 5V of power.  With the ability to magnify up to around 1500xx while putting less strain on a person’s eyes, the Raspberry Pi setup is clearly the optimal choice</a:t>
            </a:r>
          </a:p>
        </p:txBody>
      </p:sp>
      <p:sp>
        <p:nvSpPr>
          <p:cNvPr id="4" name="Slide Number Placeholder 3"/>
          <p:cNvSpPr>
            <a:spLocks noGrp="1"/>
          </p:cNvSpPr>
          <p:nvPr>
            <p:ph type="sldNum" sz="quarter" idx="5"/>
          </p:nvPr>
        </p:nvSpPr>
        <p:spPr/>
        <p:txBody>
          <a:bodyPr/>
          <a:lstStyle/>
          <a:p>
            <a:fld id="{6B8CEDD0-1A58-45DF-8982-D31E18E44F2A}" type="slidenum">
              <a:rPr lang="en-US" smtClean="0"/>
              <a:t>14</a:t>
            </a:fld>
            <a:endParaRPr lang="en-US" dirty="0"/>
          </a:p>
        </p:txBody>
      </p:sp>
    </p:spTree>
    <p:extLst>
      <p:ext uri="{BB962C8B-B14F-4D97-AF65-F5344CB8AC3E}">
        <p14:creationId xmlns:p14="http://schemas.microsoft.com/office/powerpoint/2010/main" val="785096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dirty="0">
                <a:solidFill>
                  <a:srgbClr val="000000"/>
                </a:solidFill>
              </a:rPr>
              <a:t>Thrombocytopenia is </a:t>
            </a:r>
            <a:r>
              <a:rPr lang="en-US" b="1" dirty="0">
                <a:solidFill>
                  <a:srgbClr val="000000"/>
                </a:solidFill>
              </a:rPr>
              <a:t>a reduced platelet count </a:t>
            </a:r>
            <a:r>
              <a:rPr lang="en-US" dirty="0">
                <a:solidFill>
                  <a:srgbClr val="000000"/>
                </a:solidFill>
              </a:rPr>
              <a:t>that </a:t>
            </a:r>
          </a:p>
          <a:p>
            <a:pPr defTabSz="942289"/>
            <a:r>
              <a:rPr lang="en-US" b="1" dirty="0">
                <a:solidFill>
                  <a:srgbClr val="000000"/>
                </a:solidFill>
              </a:rPr>
              <a:t>can cause </a:t>
            </a:r>
            <a:r>
              <a:rPr lang="en-US" dirty="0">
                <a:solidFill>
                  <a:srgbClr val="000000"/>
                </a:solidFill>
              </a:rPr>
              <a:t>a range of </a:t>
            </a:r>
            <a:r>
              <a:rPr lang="en-US" b="1" dirty="0">
                <a:solidFill>
                  <a:srgbClr val="000000"/>
                </a:solidFill>
              </a:rPr>
              <a:t>problems</a:t>
            </a:r>
            <a:r>
              <a:rPr lang="en-US" dirty="0">
                <a:solidFill>
                  <a:srgbClr val="000000"/>
                </a:solidFill>
              </a:rPr>
              <a:t> from </a:t>
            </a:r>
          </a:p>
          <a:p>
            <a:pPr marL="294465" indent="-294465" defTabSz="942289">
              <a:buFont typeface="Arial" panose="020B0604020202020204" pitchFamily="34" charset="0"/>
              <a:buChar char="•"/>
            </a:pPr>
            <a:r>
              <a:rPr lang="en-US" dirty="0">
                <a:solidFill>
                  <a:srgbClr val="000000"/>
                </a:solidFill>
              </a:rPr>
              <a:t>a little bit of </a:t>
            </a:r>
            <a:r>
              <a:rPr lang="en-US" b="1" dirty="0">
                <a:solidFill>
                  <a:srgbClr val="000000"/>
                </a:solidFill>
              </a:rPr>
              <a:t>gum bleeding </a:t>
            </a:r>
            <a:r>
              <a:rPr lang="en-US" dirty="0">
                <a:solidFill>
                  <a:srgbClr val="000000"/>
                </a:solidFill>
              </a:rPr>
              <a:t>to </a:t>
            </a:r>
          </a:p>
          <a:p>
            <a:pPr marL="294465" indent="-294465" defTabSz="942289">
              <a:buFont typeface="Arial" panose="020B0604020202020204" pitchFamily="34" charset="0"/>
              <a:buChar char="•"/>
            </a:pPr>
            <a:r>
              <a:rPr lang="en-US" b="1" dirty="0">
                <a:solidFill>
                  <a:srgbClr val="000000"/>
                </a:solidFill>
              </a:rPr>
              <a:t>severe hemorrhages </a:t>
            </a:r>
            <a:r>
              <a:rPr lang="en-US" dirty="0">
                <a:solidFill>
                  <a:srgbClr val="000000"/>
                </a:solidFill>
              </a:rPr>
              <a:t>or </a:t>
            </a:r>
          </a:p>
          <a:p>
            <a:pPr marL="294465" indent="-294465" defTabSz="942289">
              <a:buFont typeface="Arial" panose="020B0604020202020204" pitchFamily="34" charset="0"/>
              <a:buChar char="•"/>
            </a:pPr>
            <a:r>
              <a:rPr lang="en-US" dirty="0">
                <a:solidFill>
                  <a:srgbClr val="000000"/>
                </a:solidFill>
              </a:rPr>
              <a:t>even </a:t>
            </a:r>
            <a:r>
              <a:rPr lang="en-US" b="1" dirty="0">
                <a:solidFill>
                  <a:srgbClr val="000000"/>
                </a:solidFill>
              </a:rPr>
              <a:t>death</a:t>
            </a:r>
            <a:endParaRPr lang="en-US" dirty="0">
              <a:solidFill>
                <a:srgbClr val="000000"/>
              </a:solidFill>
            </a:endParaRPr>
          </a:p>
          <a:p>
            <a:pPr defTabSz="942289"/>
            <a:endParaRPr lang="en-US" dirty="0">
              <a:solidFill>
                <a:srgbClr val="000000"/>
              </a:solidFill>
            </a:endParaRPr>
          </a:p>
          <a:p>
            <a:pPr defTabSz="942289"/>
            <a:r>
              <a:rPr lang="en-US" dirty="0">
                <a:solidFill>
                  <a:srgbClr val="000000"/>
                </a:solidFill>
              </a:rPr>
              <a:t>A CBC is the </a:t>
            </a:r>
            <a:r>
              <a:rPr lang="en-US" b="1" dirty="0">
                <a:solidFill>
                  <a:srgbClr val="000000"/>
                </a:solidFill>
              </a:rPr>
              <a:t>1</a:t>
            </a:r>
            <a:r>
              <a:rPr lang="en-US" b="1" baseline="30000" dirty="0">
                <a:solidFill>
                  <a:srgbClr val="000000"/>
                </a:solidFill>
              </a:rPr>
              <a:t>st</a:t>
            </a:r>
            <a:r>
              <a:rPr lang="en-US" b="1" dirty="0">
                <a:solidFill>
                  <a:srgbClr val="000000"/>
                </a:solidFill>
              </a:rPr>
              <a:t> step in detecting </a:t>
            </a:r>
            <a:r>
              <a:rPr lang="en-US" dirty="0">
                <a:solidFill>
                  <a:srgbClr val="000000"/>
                </a:solidFill>
              </a:rPr>
              <a:t>it, as well as other disease like Covid, Dengue Fever, and Leukemia. </a:t>
            </a:r>
          </a:p>
          <a:p>
            <a:pPr defTabSz="942289"/>
            <a:endParaRPr lang="en-US" dirty="0">
              <a:solidFill>
                <a:srgbClr val="000000"/>
              </a:solidFill>
            </a:endParaRPr>
          </a:p>
          <a:p>
            <a:pPr defTabSz="942289"/>
            <a:r>
              <a:rPr lang="en-US" dirty="0">
                <a:solidFill>
                  <a:srgbClr val="000000"/>
                </a:solidFill>
              </a:rPr>
              <a:t>This paper introduces an efficient &amp; cost-effective computer vision technique known as </a:t>
            </a:r>
            <a:r>
              <a:rPr lang="en-US" b="1" dirty="0">
                <a:solidFill>
                  <a:srgbClr val="000000"/>
                </a:solidFill>
              </a:rPr>
              <a:t>blob detection</a:t>
            </a:r>
            <a:endParaRPr lang="en-US" dirty="0">
              <a:solidFill>
                <a:srgbClr val="000000"/>
              </a:solidFill>
            </a:endParaRPr>
          </a:p>
          <a:p>
            <a:pPr marL="294465" indent="-294465" defTabSz="942289">
              <a:buFont typeface="Arial" panose="020B0604020202020204" pitchFamily="34" charset="0"/>
              <a:buChar char="•"/>
            </a:pPr>
            <a:r>
              <a:rPr lang="en-US" dirty="0">
                <a:solidFill>
                  <a:srgbClr val="000000"/>
                </a:solidFill>
              </a:rPr>
              <a:t>The technology uses digitized microscopic blood smear images to identify </a:t>
            </a:r>
            <a:r>
              <a:rPr lang="en-US" b="1" dirty="0">
                <a:solidFill>
                  <a:srgbClr val="000000"/>
                </a:solidFill>
              </a:rPr>
              <a:t>platelets as blobs</a:t>
            </a:r>
            <a:endParaRPr lang="en-US" dirty="0">
              <a:solidFill>
                <a:srgbClr val="000000"/>
              </a:solidFill>
            </a:endParaRPr>
          </a:p>
          <a:p>
            <a:pPr marL="294465" indent="-294465" defTabSz="942289">
              <a:buFont typeface="Arial" panose="020B0604020202020204" pitchFamily="34" charset="0"/>
              <a:buChar char="•"/>
            </a:pPr>
            <a:r>
              <a:rPr lang="en-US" dirty="0">
                <a:solidFill>
                  <a:srgbClr val="000000"/>
                </a:solidFill>
              </a:rPr>
              <a:t> </a:t>
            </a:r>
          </a:p>
          <a:p>
            <a:pPr marL="294465" indent="-294465" defTabSz="942289">
              <a:buFont typeface="Arial" panose="020B0604020202020204" pitchFamily="34" charset="0"/>
              <a:buChar char="•"/>
            </a:pPr>
            <a:r>
              <a:rPr lang="en-US" dirty="0">
                <a:solidFill>
                  <a:srgbClr val="000000"/>
                </a:solidFill>
              </a:rPr>
              <a:t>The algorithm was developed </a:t>
            </a:r>
            <a:r>
              <a:rPr lang="en-US" b="1" dirty="0">
                <a:solidFill>
                  <a:srgbClr val="000000"/>
                </a:solidFill>
              </a:rPr>
              <a:t>using a dataset of 50 digitized microscopic blood smear images</a:t>
            </a:r>
            <a:r>
              <a:rPr lang="en-US" dirty="0">
                <a:solidFill>
                  <a:srgbClr val="000000"/>
                </a:solidFill>
              </a:rPr>
              <a:t>. </a:t>
            </a:r>
          </a:p>
          <a:p>
            <a:pPr marL="294465" indent="-294465" defTabSz="942289">
              <a:buFont typeface="Arial" panose="020B0604020202020204" pitchFamily="34" charset="0"/>
              <a:buChar char="•"/>
            </a:pPr>
            <a:endParaRPr lang="en-US" dirty="0">
              <a:solidFill>
                <a:srgbClr val="000000"/>
              </a:solidFill>
            </a:endParaRPr>
          </a:p>
          <a:p>
            <a:pPr marL="294465" indent="-294465" defTabSz="942289">
              <a:buFont typeface="Arial" panose="020B0604020202020204" pitchFamily="34" charset="0"/>
              <a:buChar char="•"/>
            </a:pPr>
            <a:r>
              <a:rPr lang="en-US" dirty="0">
                <a:solidFill>
                  <a:srgbClr val="000000"/>
                </a:solidFill>
              </a:rPr>
              <a:t>The clinically estimated manual platelet count is considered as a reference. </a:t>
            </a:r>
          </a:p>
          <a:p>
            <a:pPr marL="294465" indent="-294465" defTabSz="942289">
              <a:buFont typeface="Arial" panose="020B0604020202020204" pitchFamily="34" charset="0"/>
              <a:buChar char="•"/>
            </a:pPr>
            <a:endParaRPr lang="en-US" dirty="0">
              <a:solidFill>
                <a:srgbClr val="000000"/>
              </a:solidFill>
            </a:endParaRPr>
          </a:p>
          <a:p>
            <a:pPr marL="294465" indent="-294465" defTabSz="942289">
              <a:buFont typeface="Arial" panose="020B0604020202020204" pitchFamily="34" charset="0"/>
              <a:buChar char="•"/>
            </a:pPr>
            <a:r>
              <a:rPr lang="en-US" dirty="0">
                <a:solidFill>
                  <a:srgbClr val="000000"/>
                </a:solidFill>
              </a:rPr>
              <a:t>The developed algorithm gives an </a:t>
            </a:r>
            <a:r>
              <a:rPr lang="en-US" b="1" dirty="0">
                <a:solidFill>
                  <a:srgbClr val="000000"/>
                </a:solidFill>
              </a:rPr>
              <a:t>accuracy of about 96.4% </a:t>
            </a:r>
            <a:r>
              <a:rPr lang="en-US" dirty="0">
                <a:solidFill>
                  <a:srgbClr val="000000"/>
                </a:solidFill>
              </a:rPr>
              <a:t>for the detection of platelets. </a:t>
            </a:r>
          </a:p>
          <a:p>
            <a:pPr defTabSz="942289"/>
            <a:endParaRPr lang="en-US" dirty="0">
              <a:solidFill>
                <a:srgbClr val="000000"/>
              </a:solidFill>
            </a:endParaRPr>
          </a:p>
          <a:p>
            <a:pPr defTabSz="942289"/>
            <a:endParaRPr lang="en-US" b="1" dirty="0"/>
          </a:p>
          <a:p>
            <a:pPr defTabSz="942289"/>
            <a:r>
              <a:rPr lang="en-US" b="1" dirty="0"/>
              <a:t>“Computer Vision Approach for the detection of Thrombocytopenia from Microscopic Blood Smear Images”</a:t>
            </a:r>
          </a:p>
          <a:p>
            <a:r>
              <a:rPr lang="en-US" dirty="0">
                <a:solidFill>
                  <a:srgbClr val="000000"/>
                </a:solidFill>
              </a:rPr>
              <a:t>Human blood consists of three main cells, namely RBCs (erythrocytes), WBCs (leukocytes), and </a:t>
            </a:r>
            <a:r>
              <a:rPr lang="en-US" b="1" dirty="0">
                <a:solidFill>
                  <a:srgbClr val="000000"/>
                </a:solidFill>
              </a:rPr>
              <a:t>platelets (thrombocytes)</a:t>
            </a:r>
            <a:r>
              <a:rPr lang="en-US" dirty="0">
                <a:solidFill>
                  <a:srgbClr val="000000"/>
                </a:solidFill>
              </a:rPr>
              <a:t>. The main function of platelets is the clotting of blood by forming a fibrous mass known as a thrombus, which builds a wall at the site of injury, stopping the flow of blood. Hence segmentation and identification of blood cells is very important diagnostic tools in medicine.  Platelets, the smallest of our blood cells, can only be seen under a microscope. A normal platelet count ranges from 150,000 to 450,000 platelets per microliter of blood. Having more than 450,000 is called </a:t>
            </a:r>
            <a:r>
              <a:rPr lang="en-US" b="1" u="sng" dirty="0">
                <a:solidFill>
                  <a:srgbClr val="000000"/>
                </a:solidFill>
              </a:rPr>
              <a:t>thrombocytosis </a:t>
            </a:r>
            <a:r>
              <a:rPr lang="en-US" dirty="0">
                <a:solidFill>
                  <a:srgbClr val="000000"/>
                </a:solidFill>
              </a:rPr>
              <a:t>while less than 150,000 is known as </a:t>
            </a:r>
            <a:r>
              <a:rPr lang="en-US" b="1" u="sng" dirty="0">
                <a:solidFill>
                  <a:srgbClr val="000000"/>
                </a:solidFill>
              </a:rPr>
              <a:t>thrombocytopenia</a:t>
            </a:r>
            <a:r>
              <a:rPr lang="en-US" dirty="0">
                <a:solidFill>
                  <a:srgbClr val="000000"/>
                </a:solidFill>
              </a:rPr>
              <a:t>. The machine gets your platelet number from a routine blood test called a complete blood count (CBC).  In common practice, delivering examinations in laboratories can be very difficult and location for the health centers cannot afford costly machines like Hematology Analyzer.  </a:t>
            </a:r>
            <a:br>
              <a:rPr lang="en-US" dirty="0"/>
            </a:br>
            <a:r>
              <a:rPr lang="en-US" dirty="0">
                <a:solidFill>
                  <a:srgbClr val="000000"/>
                </a:solidFill>
              </a:rPr>
              <a:t>Today many hospitals and health centers still use the old conventional method which involves manual counting of blood cells. This technique is time consuming. It's often analysis is prone to human errors.  To make remedial health centers costly, an Android application developed with Raspberry-Pi of  hardware and cost efficiency that can image analysis system detection for automatic platelet counting. Not only platelet detection and counting of RBCs, but WBCs have also been done with microscopic images.  It shows that the proposed system has at least 90% accuracy of platelet. This is a model capable of automatically detecting cells in images with adequate accuracy.  Detection of thrombocytopenia, leading to further medical analysis.  This process of treatment of many diseases like anemia, leukemia, etc. </a:t>
            </a: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15</a:t>
            </a:fld>
            <a:endParaRPr lang="en-US" dirty="0"/>
          </a:p>
        </p:txBody>
      </p:sp>
    </p:spTree>
    <p:extLst>
      <p:ext uri="{BB962C8B-B14F-4D97-AF65-F5344CB8AC3E}">
        <p14:creationId xmlns:p14="http://schemas.microsoft.com/office/powerpoint/2010/main" val="813041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is developing an </a:t>
            </a:r>
            <a:r>
              <a:rPr lang="en-US" b="1" dirty="0"/>
              <a:t>alternative deep learning computational model </a:t>
            </a:r>
          </a:p>
          <a:p>
            <a:pPr marL="176679" indent="-176679">
              <a:buFont typeface="Arial" panose="020B0604020202020204" pitchFamily="34" charset="0"/>
              <a:buChar char="•"/>
            </a:pPr>
            <a:r>
              <a:rPr lang="en-US" dirty="0"/>
              <a:t>capable of </a:t>
            </a:r>
            <a:r>
              <a:rPr lang="en-US" b="1" dirty="0"/>
              <a:t>automatically detecting cells in images </a:t>
            </a:r>
            <a:r>
              <a:rPr lang="en-US" dirty="0"/>
              <a:t>of blood samples. </a:t>
            </a:r>
          </a:p>
          <a:p>
            <a:endParaRPr lang="en-US" dirty="0"/>
          </a:p>
          <a:p>
            <a:r>
              <a:rPr lang="en-US" dirty="0"/>
              <a:t>Using </a:t>
            </a:r>
            <a:r>
              <a:rPr lang="en-US" b="1" dirty="0"/>
              <a:t>object detection libraries to train a model </a:t>
            </a:r>
          </a:p>
          <a:p>
            <a:pPr marL="176679" indent="-176679">
              <a:buFont typeface="Arial" panose="020B0604020202020204" pitchFamily="34" charset="0"/>
              <a:buChar char="•"/>
            </a:pPr>
            <a:r>
              <a:rPr lang="en-US" dirty="0"/>
              <a:t>that was focused on this task </a:t>
            </a:r>
          </a:p>
          <a:p>
            <a:pPr marL="176679" indent="-176679">
              <a:buFont typeface="Arial" panose="020B0604020202020204" pitchFamily="34" charset="0"/>
              <a:buChar char="•"/>
            </a:pPr>
            <a:r>
              <a:rPr lang="en-US" dirty="0"/>
              <a:t>Capable of detecting cells in images with adequate accuracy</a:t>
            </a:r>
          </a:p>
          <a:p>
            <a:endParaRPr lang="en-US" dirty="0"/>
          </a:p>
          <a:p>
            <a:r>
              <a:rPr lang="en-US" dirty="0"/>
              <a:t>When the identification of cells in images of blood samples</a:t>
            </a:r>
          </a:p>
          <a:p>
            <a:pPr marL="176679" indent="-176679">
              <a:buFont typeface="Arial" panose="020B0604020202020204" pitchFamily="34" charset="0"/>
              <a:buChar char="•"/>
            </a:pPr>
            <a:r>
              <a:rPr lang="en-US" b="1" dirty="0"/>
              <a:t>the best results obtained for accuracy</a:t>
            </a:r>
            <a:r>
              <a:rPr lang="en-US" dirty="0"/>
              <a:t> </a:t>
            </a:r>
          </a:p>
          <a:p>
            <a:pPr marL="176679" indent="-176679">
              <a:buFont typeface="Arial" panose="020B0604020202020204" pitchFamily="34" charset="0"/>
              <a:buChar char="•"/>
            </a:pPr>
            <a:r>
              <a:rPr lang="en-US" dirty="0"/>
              <a:t>red cells accuracy of 89%</a:t>
            </a:r>
          </a:p>
          <a:p>
            <a:pPr marL="176679" indent="-176679">
              <a:buFont typeface="Arial" panose="020B0604020202020204" pitchFamily="34" charset="0"/>
              <a:buChar char="•"/>
            </a:pPr>
            <a:r>
              <a:rPr lang="en-US" dirty="0"/>
              <a:t>platelets accuracy of 96%, </a:t>
            </a:r>
          </a:p>
          <a:p>
            <a:pPr marL="176679" indent="-176679">
              <a:buFont typeface="Arial" panose="020B0604020202020204" pitchFamily="34" charset="0"/>
              <a:buChar char="•"/>
            </a:pPr>
            <a:r>
              <a:rPr lang="en-US" dirty="0"/>
              <a:t>it was possible to count white cells 100% accuracy </a:t>
            </a:r>
          </a:p>
          <a:p>
            <a:pPr marL="647824" lvl="1" indent="-176679">
              <a:buFont typeface="Arial" panose="020B0604020202020204" pitchFamily="34" charset="0"/>
              <a:buChar char="•"/>
            </a:pPr>
            <a:r>
              <a:rPr lang="en-US" b="1" dirty="0"/>
              <a:t>limits of the dataset </a:t>
            </a:r>
            <a:r>
              <a:rPr lang="en-US" dirty="0"/>
              <a:t>provided </a:t>
            </a:r>
            <a:r>
              <a:rPr lang="en-US" b="1" dirty="0"/>
              <a:t>prevented classifying </a:t>
            </a:r>
            <a:r>
              <a:rPr lang="en-US" dirty="0"/>
              <a:t>the various types of WBCs</a:t>
            </a:r>
          </a:p>
          <a:p>
            <a:endParaRPr lang="en-US" dirty="0"/>
          </a:p>
          <a:p>
            <a:r>
              <a:rPr lang="en-US" b="1" dirty="0"/>
              <a:t>Author recommendation:</a:t>
            </a:r>
          </a:p>
          <a:p>
            <a:pPr marL="176679" indent="-176679">
              <a:buFont typeface="Arial" panose="020B0604020202020204" pitchFamily="34" charset="0"/>
              <a:buChar char="•"/>
            </a:pPr>
            <a:r>
              <a:rPr lang="en-US" dirty="0"/>
              <a:t>Since this study produced </a:t>
            </a:r>
            <a:r>
              <a:rPr lang="en-US" b="1" dirty="0"/>
              <a:t>satisfactory results</a:t>
            </a:r>
          </a:p>
          <a:p>
            <a:pPr marL="176679" indent="-176679">
              <a:buFont typeface="Arial" panose="020B0604020202020204" pitchFamily="34" charset="0"/>
              <a:buChar char="•"/>
            </a:pPr>
            <a:r>
              <a:rPr lang="en-US" dirty="0"/>
              <a:t>It can be </a:t>
            </a:r>
            <a:r>
              <a:rPr lang="en-US" b="1" dirty="0"/>
              <a:t>broadened to include further works </a:t>
            </a:r>
            <a:r>
              <a:rPr lang="en-US" dirty="0"/>
              <a:t>that deal with classifying WBCs issue</a:t>
            </a:r>
          </a:p>
          <a:p>
            <a:endParaRPr lang="en-US" dirty="0"/>
          </a:p>
          <a:p>
            <a:br>
              <a:rPr lang="en-US" dirty="0"/>
            </a:br>
            <a:r>
              <a:rPr lang="en-US" b="1" i="1" dirty="0"/>
              <a:t>“Detection of WBC, RBC, and Platelets in Blood Samples using Deep Learning”</a:t>
            </a:r>
          </a:p>
          <a:p>
            <a:r>
              <a:rPr lang="en-US" dirty="0"/>
              <a:t>We are not allowed a blood count missing to find the specific information that we are dependent diagnostic tools in medicine and it is one of the most common procedures.  It can reveal important dataset and need to change in the body and it can be done in the first stage in the process of evaluating patients.  Oftentimes health centers laboratories lack equipment due to expensive technology that requires frequent maintenance.  However the new technology reveals a deep learning computational model capable of automatically detecting cells in images of blood samples.  It helps to collect libraries so that they can train a model with adequate accuracy.  Identification of cells accuracy about 96%. </a:t>
            </a:r>
          </a:p>
        </p:txBody>
      </p:sp>
      <p:sp>
        <p:nvSpPr>
          <p:cNvPr id="4" name="Slide Number Placeholder 3"/>
          <p:cNvSpPr>
            <a:spLocks noGrp="1"/>
          </p:cNvSpPr>
          <p:nvPr>
            <p:ph type="sldNum" sz="quarter" idx="5"/>
          </p:nvPr>
        </p:nvSpPr>
        <p:spPr/>
        <p:txBody>
          <a:bodyPr/>
          <a:lstStyle/>
          <a:p>
            <a:fld id="{6B8CEDD0-1A58-45DF-8982-D31E18E44F2A}" type="slidenum">
              <a:rPr lang="en-US" smtClean="0"/>
              <a:t>16</a:t>
            </a:fld>
            <a:endParaRPr lang="en-US" dirty="0"/>
          </a:p>
        </p:txBody>
      </p:sp>
    </p:spTree>
    <p:extLst>
      <p:ext uri="{BB962C8B-B14F-4D97-AF65-F5344CB8AC3E}">
        <p14:creationId xmlns:p14="http://schemas.microsoft.com/office/powerpoint/2010/main" val="1217834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b="0" i="0" dirty="0"/>
              <a:t>This paper presents a </a:t>
            </a:r>
            <a:r>
              <a:rPr lang="en-US" b="1" i="0" dirty="0"/>
              <a:t>raspberry-pi based image analysis system </a:t>
            </a:r>
            <a:r>
              <a:rPr lang="en-US" b="0" i="0" dirty="0"/>
              <a:t>that is</a:t>
            </a:r>
            <a:r>
              <a:rPr lang="en-US" b="1" i="0" dirty="0"/>
              <a:t> designed to </a:t>
            </a:r>
          </a:p>
          <a:p>
            <a:pPr marL="176679" indent="-176679" defTabSz="942289">
              <a:buFont typeface="Arial" panose="020B0604020202020204" pitchFamily="34" charset="0"/>
              <a:buChar char="•"/>
            </a:pPr>
            <a:r>
              <a:rPr lang="en-US" b="0" i="0" dirty="0"/>
              <a:t>S</a:t>
            </a:r>
            <a:r>
              <a:rPr lang="en-US" b="1" i="0" dirty="0"/>
              <a:t>egment and count</a:t>
            </a:r>
            <a:r>
              <a:rPr lang="en-US" b="0" i="0" dirty="0"/>
              <a:t> blood cells </a:t>
            </a:r>
            <a:r>
              <a:rPr lang="en-US" b="1" i="0" dirty="0"/>
              <a:t>from microscopic images </a:t>
            </a:r>
            <a:r>
              <a:rPr lang="en-US" b="0" i="0" dirty="0"/>
              <a:t>of blood </a:t>
            </a:r>
          </a:p>
          <a:p>
            <a:pPr marL="176679" indent="-176679" defTabSz="942289">
              <a:buFont typeface="Arial" panose="020B0604020202020204" pitchFamily="34" charset="0"/>
              <a:buChar char="•"/>
            </a:pPr>
            <a:r>
              <a:rPr lang="en-US" b="0" i="0" dirty="0"/>
              <a:t>HSV = </a:t>
            </a:r>
            <a:r>
              <a:rPr lang="en-US" b="1" i="0" dirty="0"/>
              <a:t>Hue</a:t>
            </a:r>
            <a:r>
              <a:rPr lang="en-US" b="0" i="0" dirty="0"/>
              <a:t>, </a:t>
            </a:r>
            <a:r>
              <a:rPr lang="en-US" b="1" i="0" dirty="0"/>
              <a:t>Saturation</a:t>
            </a:r>
            <a:r>
              <a:rPr lang="en-US" b="0" i="0" dirty="0"/>
              <a:t>, and </a:t>
            </a:r>
            <a:r>
              <a:rPr lang="en-US" b="1" i="0" dirty="0"/>
              <a:t>Value</a:t>
            </a:r>
            <a:r>
              <a:rPr lang="en-US" b="0" i="0" dirty="0"/>
              <a:t> thresholding method</a:t>
            </a:r>
          </a:p>
          <a:p>
            <a:pPr marL="176679" indent="-176679" defTabSz="942289">
              <a:buFont typeface="Arial" panose="020B0604020202020204" pitchFamily="34" charset="0"/>
              <a:buChar char="•"/>
            </a:pPr>
            <a:r>
              <a:rPr lang="en-US" b="0" i="0" dirty="0"/>
              <a:t>Connected component labeling, </a:t>
            </a:r>
          </a:p>
          <a:p>
            <a:pPr marL="176679" indent="-176679" defTabSz="942289">
              <a:buFont typeface="Arial" panose="020B0604020202020204" pitchFamily="34" charset="0"/>
              <a:buChar char="•"/>
            </a:pPr>
            <a:endParaRPr lang="en-US" b="0" i="0" dirty="0"/>
          </a:p>
          <a:p>
            <a:pPr defTabSz="942289"/>
            <a:r>
              <a:rPr lang="en-US" b="1" i="0" dirty="0"/>
              <a:t>Sample size = </a:t>
            </a:r>
            <a:r>
              <a:rPr lang="en-US" b="0" i="0" dirty="0"/>
              <a:t>10 patients - </a:t>
            </a:r>
            <a:r>
              <a:rPr lang="en-US" b="1" i="0" dirty="0"/>
              <a:t>ten microscopic images</a:t>
            </a:r>
            <a:r>
              <a:rPr lang="en-US" b="0" i="0" dirty="0"/>
              <a:t>.</a:t>
            </a:r>
          </a:p>
          <a:p>
            <a:pPr defTabSz="942289"/>
            <a:endParaRPr lang="en-US" b="0" i="0" dirty="0"/>
          </a:p>
          <a:p>
            <a:pPr defTabSz="942289"/>
            <a:r>
              <a:rPr lang="en-US" b="1" i="0" dirty="0"/>
              <a:t>Statistical analysis </a:t>
            </a:r>
            <a:r>
              <a:rPr lang="en-US" b="0" i="0" dirty="0"/>
              <a:t>was performed to compare the values measured by the proposed system to the actual complete blood count test result of each patient. </a:t>
            </a:r>
          </a:p>
          <a:p>
            <a:pPr marL="176679" indent="-176679" defTabSz="942289">
              <a:buFont typeface="Arial" panose="020B0604020202020204" pitchFamily="34" charset="0"/>
              <a:buChar char="•"/>
            </a:pPr>
            <a:r>
              <a:rPr lang="en-US" b="0" i="0" dirty="0"/>
              <a:t>proposed system has a </a:t>
            </a:r>
            <a:r>
              <a:rPr lang="en-US" b="1" i="0" dirty="0"/>
              <a:t>90% and up accuracy</a:t>
            </a:r>
            <a:endParaRPr lang="en-US" b="0" i="0" dirty="0"/>
          </a:p>
          <a:p>
            <a:pPr marL="176679" indent="-176679" defTabSz="942289">
              <a:buFont typeface="Arial" panose="020B0604020202020204" pitchFamily="34" charset="0"/>
              <a:buChar char="•"/>
            </a:pPr>
            <a:r>
              <a:rPr lang="en-US" b="0" i="0" dirty="0"/>
              <a:t>Compared to actual CBC tests result. </a:t>
            </a:r>
          </a:p>
          <a:p>
            <a:pPr defTabSz="942289"/>
            <a:endParaRPr lang="en-US" b="0" i="0" dirty="0"/>
          </a:p>
          <a:p>
            <a:pPr defTabSz="942289"/>
            <a:r>
              <a:rPr lang="en-US" b="1" i="0" dirty="0"/>
              <a:t>Android App developed </a:t>
            </a:r>
            <a:r>
              <a:rPr lang="en-US" b="0" i="0" dirty="0"/>
              <a:t>to aid the user:</a:t>
            </a:r>
          </a:p>
          <a:p>
            <a:pPr marL="176679" indent="-176679" defTabSz="942289">
              <a:buFont typeface="Arial" panose="020B0604020202020204" pitchFamily="34" charset="0"/>
              <a:buChar char="•"/>
            </a:pPr>
            <a:r>
              <a:rPr lang="en-US" b="0" i="0" dirty="0"/>
              <a:t>especially those who are in </a:t>
            </a:r>
            <a:r>
              <a:rPr lang="en-US" b="1" i="0" dirty="0"/>
              <a:t>rural areas</a:t>
            </a:r>
            <a:r>
              <a:rPr lang="en-US" b="0" i="0" dirty="0"/>
              <a:t>, </a:t>
            </a:r>
          </a:p>
          <a:p>
            <a:pPr marL="176679" indent="-176679" defTabSz="942289">
              <a:buFont typeface="Arial" panose="020B0604020202020204" pitchFamily="34" charset="0"/>
              <a:buChar char="•"/>
            </a:pPr>
            <a:r>
              <a:rPr lang="en-US" b="0" i="0" dirty="0"/>
              <a:t>in assessing the number of blood cells, and </a:t>
            </a:r>
          </a:p>
          <a:p>
            <a:pPr marL="176679" indent="-176679" defTabSz="942289">
              <a:buFont typeface="Arial" panose="020B0604020202020204" pitchFamily="34" charset="0"/>
              <a:buChar char="•"/>
            </a:pPr>
            <a:r>
              <a:rPr lang="en-US" b="1" i="0" dirty="0"/>
              <a:t>Results</a:t>
            </a:r>
            <a:r>
              <a:rPr lang="en-US" b="0" i="0" dirty="0"/>
              <a:t> from </a:t>
            </a:r>
            <a:r>
              <a:rPr lang="en-US" b="1" i="0" dirty="0"/>
              <a:t>sent</a:t>
            </a:r>
            <a:r>
              <a:rPr lang="en-US" b="0" i="0" dirty="0"/>
              <a:t> from the </a:t>
            </a:r>
            <a:r>
              <a:rPr lang="en-US" b="1" i="0" dirty="0"/>
              <a:t>GUI</a:t>
            </a:r>
            <a:r>
              <a:rPr lang="en-US" b="0" i="0" dirty="0"/>
              <a:t> </a:t>
            </a:r>
          </a:p>
          <a:p>
            <a:pPr marL="176679" indent="-176679" defTabSz="942289">
              <a:buFont typeface="Arial" panose="020B0604020202020204" pitchFamily="34" charset="0"/>
              <a:buChar char="•"/>
            </a:pPr>
            <a:r>
              <a:rPr lang="en-US" b="0" i="0" dirty="0"/>
              <a:t>to a </a:t>
            </a:r>
            <a:r>
              <a:rPr lang="en-US" b="1" i="0" dirty="0"/>
              <a:t>doctor</a:t>
            </a:r>
            <a:r>
              <a:rPr lang="en-US" b="0" i="0" dirty="0"/>
              <a:t> or specialist </a:t>
            </a:r>
          </a:p>
          <a:p>
            <a:pPr marL="176679" indent="-176679" defTabSz="942289">
              <a:buFont typeface="Arial" panose="020B0604020202020204" pitchFamily="34" charset="0"/>
              <a:buChar char="•"/>
            </a:pPr>
            <a:r>
              <a:rPr lang="en-US" b="1" i="0" dirty="0"/>
              <a:t>Via</a:t>
            </a:r>
            <a:r>
              <a:rPr lang="en-US" b="0" i="0" dirty="0"/>
              <a:t> short message service (</a:t>
            </a:r>
            <a:r>
              <a:rPr lang="en-US" b="1" i="0" dirty="0"/>
              <a:t>SMS</a:t>
            </a:r>
            <a:r>
              <a:rPr lang="en-US" b="0" i="0" dirty="0"/>
              <a:t>)</a:t>
            </a:r>
          </a:p>
          <a:p>
            <a:pPr marL="176679" indent="-176679" defTabSz="942289">
              <a:buFont typeface="Arial" panose="020B0604020202020204" pitchFamily="34" charset="0"/>
              <a:buChar char="•"/>
            </a:pPr>
            <a:r>
              <a:rPr lang="en-US" b="0" i="0" dirty="0"/>
              <a:t>for </a:t>
            </a:r>
            <a:r>
              <a:rPr lang="en-US" b="1" i="0" dirty="0"/>
              <a:t>remote diagnosis</a:t>
            </a:r>
            <a:endParaRPr lang="en-US" b="0" i="0" dirty="0"/>
          </a:p>
          <a:p>
            <a:pPr defTabSz="942289"/>
            <a:endParaRPr lang="en-US" b="1" i="1" dirty="0"/>
          </a:p>
          <a:p>
            <a:pPr defTabSz="942289"/>
            <a:r>
              <a:rPr lang="en-US" b="1" i="1" dirty="0"/>
              <a:t>“Determination of Blood Components (WBCs, RBCs, and Platelets) Count in Microscopic Images Using Image Processing and Analysis”</a:t>
            </a:r>
          </a:p>
          <a:p>
            <a:pPr defTabSz="942289"/>
            <a:r>
              <a:rPr lang="en-US" dirty="0"/>
              <a:t>Human blood cells are essential to our part of the body and consist of three main cells, namely RBCs (erythrocytes), WBCs (leukocytes), and platelets (thrombocytes).  In common practice, delivering examinations in laboratories can be very difficult and location for the health centers cannot afford costly machines like Hematology Analyzer.  Today many hospitals and health centers still use the old conventional method which involves manual counting of blood cells. </a:t>
            </a:r>
          </a:p>
          <a:p>
            <a:pPr defTabSz="942289"/>
            <a:r>
              <a:rPr lang="en-US" dirty="0"/>
              <a:t>This technique is time consuming. It is often analysis is prone to human errors.  The Raspberry-Pi bases image analysis stem that is designed to segment and count blood cells from microscopic images of blood.  Also, this is applied to use Android applications to send the results from GUI to a doctor or specialist.</a:t>
            </a:r>
          </a:p>
        </p:txBody>
      </p:sp>
      <p:sp>
        <p:nvSpPr>
          <p:cNvPr id="4" name="Slide Number Placeholder 3"/>
          <p:cNvSpPr>
            <a:spLocks noGrp="1"/>
          </p:cNvSpPr>
          <p:nvPr>
            <p:ph type="sldNum" sz="quarter" idx="5"/>
          </p:nvPr>
        </p:nvSpPr>
        <p:spPr/>
        <p:txBody>
          <a:bodyPr/>
          <a:lstStyle/>
          <a:p>
            <a:fld id="{6B8CEDD0-1A58-45DF-8982-D31E18E44F2A}" type="slidenum">
              <a:rPr lang="en-US" smtClean="0"/>
              <a:t>17</a:t>
            </a:fld>
            <a:endParaRPr lang="en-US" dirty="0"/>
          </a:p>
        </p:txBody>
      </p:sp>
    </p:spTree>
    <p:extLst>
      <p:ext uri="{BB962C8B-B14F-4D97-AF65-F5344CB8AC3E}">
        <p14:creationId xmlns:p14="http://schemas.microsoft.com/office/powerpoint/2010/main" val="4144208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According to the World Health Organization(WHO), </a:t>
            </a:r>
          </a:p>
          <a:p>
            <a:pPr algn="l"/>
            <a:r>
              <a:rPr lang="en-US" b="1" dirty="0"/>
              <a:t>malaria</a:t>
            </a:r>
            <a:r>
              <a:rPr lang="en-US" dirty="0"/>
              <a:t> is estimated to have killed 627,000 people and infected over 241 million people in 2020 alone, </a:t>
            </a:r>
          </a:p>
          <a:p>
            <a:pPr algn="l"/>
            <a:r>
              <a:rPr lang="en-US" dirty="0"/>
              <a:t>a </a:t>
            </a:r>
            <a:r>
              <a:rPr lang="en-US" b="1" dirty="0"/>
              <a:t>12% increase from 2019</a:t>
            </a:r>
            <a:r>
              <a:rPr lang="en-US" dirty="0"/>
              <a:t>. </a:t>
            </a:r>
          </a:p>
          <a:p>
            <a:pPr algn="l"/>
            <a:r>
              <a:rPr lang="en-US" dirty="0"/>
              <a:t>Microscopic diagnosis of blood cells is the standard testing procedure to diagnose malaria. </a:t>
            </a:r>
          </a:p>
          <a:p>
            <a:pPr algn="l"/>
            <a:endParaRPr lang="en-US" dirty="0"/>
          </a:p>
          <a:p>
            <a:pPr algn="l"/>
            <a:r>
              <a:rPr lang="en-US" b="1" dirty="0"/>
              <a:t>Problems / Concerns:</a:t>
            </a:r>
          </a:p>
          <a:p>
            <a:pPr marL="176679" indent="-176679">
              <a:buFont typeface="Arial" panose="020B0604020202020204" pitchFamily="34" charset="0"/>
              <a:buChar char="•"/>
            </a:pPr>
            <a:r>
              <a:rPr lang="en-US" dirty="0"/>
              <a:t>this style of diagnosis is </a:t>
            </a:r>
            <a:r>
              <a:rPr lang="en-US" b="1" dirty="0"/>
              <a:t>expensive</a:t>
            </a:r>
            <a:r>
              <a:rPr lang="en-US" dirty="0"/>
              <a:t>,</a:t>
            </a:r>
            <a:r>
              <a:rPr lang="en-US" b="1" dirty="0"/>
              <a:t> time-consuming</a:t>
            </a:r>
            <a:r>
              <a:rPr lang="en-US" dirty="0"/>
              <a:t>, and greatly </a:t>
            </a:r>
            <a:r>
              <a:rPr lang="en-US" b="1" dirty="0"/>
              <a:t>subjective to human error, </a:t>
            </a:r>
          </a:p>
          <a:p>
            <a:pPr marL="176679" indent="-176679">
              <a:buFont typeface="Arial" panose="020B0604020202020204" pitchFamily="34" charset="0"/>
              <a:buChar char="•"/>
            </a:pPr>
            <a:r>
              <a:rPr lang="en-US" b="1" dirty="0"/>
              <a:t>especially in developing nations that lack well-trained personnel </a:t>
            </a:r>
            <a:r>
              <a:rPr lang="en-US" dirty="0"/>
              <a:t>to perform high-quality microscopy examinations.</a:t>
            </a:r>
          </a:p>
          <a:p>
            <a:pPr algn="l"/>
            <a:endParaRPr lang="en-US" dirty="0"/>
          </a:p>
          <a:p>
            <a:pPr algn="l"/>
            <a:r>
              <a:rPr lang="en-US" b="1" dirty="0"/>
              <a:t>This paper proposes Mass-AI-Scope (MAIScope): </a:t>
            </a:r>
          </a:p>
          <a:p>
            <a:pPr marL="176679" indent="-176679">
              <a:buFont typeface="Arial" panose="020B0604020202020204" pitchFamily="34" charset="0"/>
              <a:buChar char="•"/>
            </a:pPr>
            <a:r>
              <a:rPr lang="en-US" dirty="0"/>
              <a:t>a novel, low-cost, portable device that can take</a:t>
            </a:r>
          </a:p>
          <a:p>
            <a:pPr marL="176679" indent="-176679">
              <a:buFont typeface="Arial" panose="020B0604020202020204" pitchFamily="34" charset="0"/>
              <a:buChar char="•"/>
            </a:pPr>
            <a:r>
              <a:rPr lang="en-US" dirty="0"/>
              <a:t>microscopic images and automatically detect malaria parasites with embedded AI.</a:t>
            </a:r>
            <a:endParaRPr lang="en-US" dirty="0">
              <a:latin typeface="+mn-lt"/>
            </a:endParaRPr>
          </a:p>
          <a:p>
            <a:endParaRPr lang="en-US" b="1" dirty="0">
              <a:solidFill>
                <a:srgbClr val="3C4850"/>
              </a:solidFill>
              <a:effectLst/>
              <a:latin typeface="+mn-lt"/>
            </a:endParaRPr>
          </a:p>
          <a:p>
            <a:r>
              <a:rPr lang="en-US" b="1" dirty="0">
                <a:solidFill>
                  <a:srgbClr val="3C4850"/>
                </a:solidFill>
                <a:effectLst/>
                <a:latin typeface="+mn-lt"/>
              </a:rPr>
              <a:t>MAIScope: A low-cost portable microscope with built-in vision AI to automate microscopic diagnosis of diseases in remote rural settings</a:t>
            </a:r>
          </a:p>
          <a:p>
            <a:pPr algn="l"/>
            <a:r>
              <a:rPr lang="en-US" b="0" i="0" dirty="0">
                <a:solidFill>
                  <a:srgbClr val="919295"/>
                </a:solidFill>
                <a:effectLst/>
                <a:latin typeface="+mn-lt"/>
              </a:rPr>
              <a:t>08/12/2022∙  by  </a:t>
            </a:r>
            <a:r>
              <a:rPr lang="en-US" b="0" i="0" u="none" strike="noStrike" dirty="0">
                <a:solidFill>
                  <a:srgbClr val="3A90E0"/>
                </a:solidFill>
                <a:effectLst/>
                <a:latin typeface="+mn-lt"/>
                <a:hlinkClick r:id="rId3"/>
              </a:rPr>
              <a:t>Rohan Sangameswaran</a:t>
            </a:r>
            <a:r>
              <a:rPr lang="en-US" b="0" i="0" dirty="0">
                <a:solidFill>
                  <a:srgbClr val="919295"/>
                </a:solidFill>
                <a:effectLst/>
                <a:latin typeface="+mn-lt"/>
              </a:rPr>
              <a:t>, et al.</a:t>
            </a:r>
            <a:br>
              <a:rPr lang="en-US" dirty="0">
                <a:solidFill>
                  <a:srgbClr val="919295"/>
                </a:solidFill>
                <a:effectLst/>
                <a:latin typeface="+mn-lt"/>
              </a:rPr>
            </a:br>
            <a:r>
              <a:rPr lang="en-US" dirty="0">
                <a:solidFill>
                  <a:srgbClr val="919295"/>
                </a:solidFill>
                <a:effectLst/>
                <a:latin typeface="+mn-lt"/>
              </a:rPr>
              <a:t>https://deepai.org/publication/maiscope-a-low-cost-portable-microscope-with-built-in-vision-ai-to-automate-microscopic-diagnosis-of-diseases-in-remote-rural-settings </a:t>
            </a:r>
          </a:p>
          <a:p>
            <a:pPr algn="l"/>
            <a:r>
              <a:rPr lang="en-US" dirty="0"/>
              <a:t>According to the World Health Organization(WHO), malaria is estimated to have killed 627,000 people and infected over 241 million people in 2020 alone, a 12% increase from 2019. Microscopic diagnosis of blood cells is the standard testing procedure to diagnose malaria. However, this style of diagnosis is expensive, time-consuming, and greatly subjective to human error, especially in developing nations that lack well-trained personnel to perform high-quality microscopy examinations. This paper proposes Mass-AI-Scope (MAIScope): a novel, low-cost, portable device that can take</a:t>
            </a:r>
          </a:p>
          <a:p>
            <a:pPr algn="l"/>
            <a:r>
              <a:rPr lang="en-US" dirty="0"/>
              <a:t>microscopic images and automatically detect malaria parasites with embedded AI.</a:t>
            </a:r>
            <a:endParaRPr lang="en-US" dirty="0">
              <a:latin typeface="+mn-lt"/>
            </a:endParaRPr>
          </a:p>
          <a:p>
            <a:pPr defTabSz="942289"/>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18</a:t>
            </a:fld>
            <a:endParaRPr lang="en-US" dirty="0"/>
          </a:p>
        </p:txBody>
      </p:sp>
    </p:spTree>
    <p:extLst>
      <p:ext uri="{BB962C8B-B14F-4D97-AF65-F5344CB8AC3E}">
        <p14:creationId xmlns:p14="http://schemas.microsoft.com/office/powerpoint/2010/main" val="2934505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 Peripheral Blood Smears is the result of dispersing and staining a thin layer of blood on a microscope slide that is made of glass. </a:t>
            </a:r>
          </a:p>
          <a:p>
            <a:pPr algn="l"/>
            <a:r>
              <a:rPr lang="en-US" dirty="0"/>
              <a:t>The </a:t>
            </a:r>
            <a:r>
              <a:rPr lang="en-US" b="1" dirty="0"/>
              <a:t>authors acknowledge </a:t>
            </a:r>
            <a:r>
              <a:rPr lang="en-US" dirty="0"/>
              <a:t>that it is typically </a:t>
            </a:r>
            <a:r>
              <a:rPr lang="en-US" b="1" dirty="0"/>
              <a:t>difficult</a:t>
            </a:r>
            <a:r>
              <a:rPr lang="en-US" dirty="0"/>
              <a:t>, even for experts, </a:t>
            </a:r>
            <a:r>
              <a:rPr lang="en-US" b="1" dirty="0"/>
              <a:t>to categories some abnormal </a:t>
            </a:r>
            <a:r>
              <a:rPr lang="en-US" dirty="0"/>
              <a:t>blood cells on the slide.</a:t>
            </a:r>
          </a:p>
          <a:p>
            <a:pPr algn="l"/>
            <a:r>
              <a:rPr lang="en-US" dirty="0"/>
              <a:t>And analysis is prone to human errors</a:t>
            </a:r>
          </a:p>
          <a:p>
            <a:pPr algn="l"/>
            <a:endParaRPr lang="en-US" dirty="0"/>
          </a:p>
          <a:p>
            <a:pPr algn="l"/>
            <a:r>
              <a:rPr lang="en-US" dirty="0"/>
              <a:t>The author believes </a:t>
            </a:r>
          </a:p>
          <a:p>
            <a:pPr marL="176679" indent="-176679">
              <a:buFont typeface="Arial" panose="020B0604020202020204" pitchFamily="34" charset="0"/>
              <a:buChar char="•"/>
            </a:pPr>
            <a:r>
              <a:rPr lang="en-US" dirty="0"/>
              <a:t>using computer-based analysis will greatly enhance the process in terms of accuracy and cost.  </a:t>
            </a:r>
          </a:p>
          <a:p>
            <a:pPr algn="l"/>
            <a:endParaRPr lang="en-US" b="1" dirty="0"/>
          </a:p>
          <a:p>
            <a:pPr algn="l"/>
            <a:r>
              <a:rPr lang="en-US" b="1" dirty="0"/>
              <a:t>Deep Learning neural networks have shown impressive performance in this context. </a:t>
            </a:r>
            <a:endParaRPr lang="en-US" dirty="0"/>
          </a:p>
          <a:p>
            <a:pPr algn="l"/>
            <a:r>
              <a:rPr lang="en-US" dirty="0"/>
              <a:t>The Authors summarized:</a:t>
            </a:r>
          </a:p>
          <a:p>
            <a:pPr marL="176679" indent="-176679">
              <a:buFontTx/>
              <a:buChar char="-"/>
            </a:pPr>
            <a:r>
              <a:rPr lang="en-US" dirty="0"/>
              <a:t>Recent contributions </a:t>
            </a:r>
          </a:p>
          <a:p>
            <a:pPr marL="176679" indent="-176679">
              <a:buFontTx/>
              <a:buChar char="-"/>
            </a:pPr>
            <a:r>
              <a:rPr lang="en-US" dirty="0"/>
              <a:t>Identified the main challenges and </a:t>
            </a:r>
          </a:p>
          <a:p>
            <a:pPr marL="176679" indent="-176679">
              <a:buFontTx/>
              <a:buChar char="-"/>
            </a:pPr>
            <a:r>
              <a:rPr lang="en-US" dirty="0"/>
              <a:t>many </a:t>
            </a:r>
            <a:r>
              <a:rPr lang="en-US" b="1" dirty="0"/>
              <a:t>areas are not tackled enough</a:t>
            </a:r>
            <a:r>
              <a:rPr lang="en-US" dirty="0"/>
              <a:t>. </a:t>
            </a:r>
          </a:p>
          <a:p>
            <a:pPr marL="176679" indent="-176679">
              <a:buFontTx/>
              <a:buChar char="-"/>
            </a:pPr>
            <a:r>
              <a:rPr lang="en-US" dirty="0"/>
              <a:t>presented the recent contributions and </a:t>
            </a:r>
            <a:r>
              <a:rPr lang="en-US" b="1" dirty="0"/>
              <a:t>discussed the promising future directions </a:t>
            </a:r>
            <a:r>
              <a:rPr lang="en-US" dirty="0"/>
              <a:t>in the context of PBS analysis.</a:t>
            </a:r>
          </a:p>
          <a:p>
            <a:pPr algn="l"/>
            <a:endParaRPr lang="en-US" dirty="0"/>
          </a:p>
          <a:p>
            <a:pPr algn="l"/>
            <a:r>
              <a:rPr lang="en-US" dirty="0"/>
              <a:t>Peripheral Blood Smear (PBS) analysis is a routine test carried out in specialized medical laboratories by specialists to assess some aspects of health status that are measured and assessed through blood.  PBS analysis is prone to human errors and the usage of computer-based analysis can greatly enhance this process in terms of accuracy and cost.  Despite the challenges, Deep Learning neural networks have shown impressive performance in this context. </a:t>
            </a:r>
          </a:p>
          <a:p>
            <a:pPr algn="l"/>
            <a:r>
              <a:rPr lang="en-US" dirty="0"/>
              <a:t>In this study the recent contributions are summarized along with the main challenges and future directions in this context</a:t>
            </a:r>
          </a:p>
        </p:txBody>
      </p:sp>
      <p:sp>
        <p:nvSpPr>
          <p:cNvPr id="4" name="Slide Number Placeholder 3"/>
          <p:cNvSpPr>
            <a:spLocks noGrp="1"/>
          </p:cNvSpPr>
          <p:nvPr>
            <p:ph type="sldNum" sz="quarter" idx="5"/>
          </p:nvPr>
        </p:nvSpPr>
        <p:spPr/>
        <p:txBody>
          <a:bodyPr/>
          <a:lstStyle/>
          <a:p>
            <a:fld id="{6B8CEDD0-1A58-45DF-8982-D31E18E44F2A}" type="slidenum">
              <a:rPr lang="en-US" smtClean="0"/>
              <a:t>19</a:t>
            </a:fld>
            <a:endParaRPr lang="en-US" dirty="0"/>
          </a:p>
        </p:txBody>
      </p:sp>
    </p:spTree>
    <p:extLst>
      <p:ext uri="{BB962C8B-B14F-4D97-AF65-F5344CB8AC3E}">
        <p14:creationId xmlns:p14="http://schemas.microsoft.com/office/powerpoint/2010/main" val="2495988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000000"/>
                </a:solidFill>
              </a:rPr>
              <a:t>Objectives:  </a:t>
            </a:r>
          </a:p>
          <a:p>
            <a:pPr marL="176679" indent="-176679">
              <a:buFont typeface="Arial" panose="020B0604020202020204" pitchFamily="34" charset="0"/>
              <a:buChar char="•"/>
            </a:pPr>
            <a:r>
              <a:rPr lang="en-US" dirty="0">
                <a:solidFill>
                  <a:srgbClr val="000000"/>
                </a:solidFill>
              </a:rPr>
              <a:t>study the different methodologies of RBC counting and</a:t>
            </a:r>
          </a:p>
          <a:p>
            <a:pPr marL="176679" indent="-176679">
              <a:buFont typeface="Arial" panose="020B0604020202020204" pitchFamily="34" charset="0"/>
              <a:buChar char="•"/>
            </a:pPr>
            <a:r>
              <a:rPr lang="en-US" dirty="0">
                <a:solidFill>
                  <a:srgbClr val="000000"/>
                </a:solidFill>
              </a:rPr>
              <a:t>Identification of research directions</a:t>
            </a:r>
          </a:p>
          <a:p>
            <a:pPr algn="l"/>
            <a:endParaRPr lang="en-US" dirty="0">
              <a:solidFill>
                <a:srgbClr val="000000"/>
              </a:solidFill>
            </a:endParaRPr>
          </a:p>
          <a:p>
            <a:pPr marL="176679" indent="-176679">
              <a:buFont typeface="Arial" panose="020B0604020202020204" pitchFamily="34" charset="0"/>
              <a:buChar char="•"/>
            </a:pPr>
            <a:r>
              <a:rPr lang="en-US" dirty="0">
                <a:solidFill>
                  <a:srgbClr val="000000"/>
                </a:solidFill>
              </a:rPr>
              <a:t>Blood cell segmentation &amp; identification is very important as a health indicator. </a:t>
            </a:r>
          </a:p>
          <a:p>
            <a:pPr marL="176679" indent="-176679">
              <a:buFont typeface="Arial" panose="020B0604020202020204" pitchFamily="34" charset="0"/>
              <a:buChar char="•"/>
            </a:pPr>
            <a:r>
              <a:rPr lang="en-US" dirty="0">
                <a:solidFill>
                  <a:srgbClr val="000000"/>
                </a:solidFill>
              </a:rPr>
              <a:t>The </a:t>
            </a:r>
            <a:r>
              <a:rPr lang="en-US" b="1" dirty="0">
                <a:solidFill>
                  <a:srgbClr val="000000"/>
                </a:solidFill>
              </a:rPr>
              <a:t>contents of the blood </a:t>
            </a:r>
            <a:r>
              <a:rPr lang="en-US" dirty="0">
                <a:solidFill>
                  <a:srgbClr val="000000"/>
                </a:solidFill>
              </a:rPr>
              <a:t>in particular the white blood cells, the red blood cells and platelets </a:t>
            </a:r>
            <a:r>
              <a:rPr lang="en-US" b="1" dirty="0">
                <a:solidFill>
                  <a:srgbClr val="000000"/>
                </a:solidFill>
              </a:rPr>
              <a:t>define the state of health</a:t>
            </a:r>
            <a:r>
              <a:rPr lang="en-US" dirty="0">
                <a:solidFill>
                  <a:srgbClr val="000000"/>
                </a:solidFill>
              </a:rPr>
              <a:t>. </a:t>
            </a:r>
          </a:p>
          <a:p>
            <a:pPr marL="176679" indent="-176679">
              <a:buFont typeface="Arial" panose="020B0604020202020204" pitchFamily="34" charset="0"/>
              <a:buChar char="•"/>
            </a:pPr>
            <a:r>
              <a:rPr lang="en-US" dirty="0">
                <a:solidFill>
                  <a:srgbClr val="000000"/>
                </a:solidFill>
              </a:rPr>
              <a:t> Spent time discussing the specifics of blood production in the human body with multiple statistics. </a:t>
            </a:r>
          </a:p>
          <a:p>
            <a:pPr marL="176679" indent="-176679">
              <a:buFont typeface="Arial" panose="020B0604020202020204" pitchFamily="34" charset="0"/>
              <a:buChar char="•"/>
            </a:pPr>
            <a:r>
              <a:rPr lang="en-US" dirty="0">
                <a:solidFill>
                  <a:srgbClr val="231F20"/>
                </a:solidFill>
              </a:rPr>
              <a:t>The method of blood cell counting in a laboratory is done by using hemocytometer and microscope. </a:t>
            </a:r>
          </a:p>
          <a:p>
            <a:pPr marL="176679" indent="-176679">
              <a:buFont typeface="Arial" panose="020B0604020202020204" pitchFamily="34" charset="0"/>
              <a:buChar char="•"/>
            </a:pPr>
            <a:r>
              <a:rPr lang="en-US" dirty="0">
                <a:solidFill>
                  <a:srgbClr val="231F20"/>
                </a:solidFill>
              </a:rPr>
              <a:t>The authors believe this method can be inaccurate and unreliable completely dependent on physician skill. </a:t>
            </a:r>
          </a:p>
          <a:p>
            <a:pPr marL="176679" indent="-176679">
              <a:buFont typeface="Arial" panose="020B0604020202020204" pitchFamily="34" charset="0"/>
              <a:buChar char="•"/>
            </a:pPr>
            <a:r>
              <a:rPr lang="en-US" dirty="0">
                <a:solidFill>
                  <a:srgbClr val="231F20"/>
                </a:solidFill>
              </a:rPr>
              <a:t>It is also laborious and time consuming.  </a:t>
            </a:r>
          </a:p>
          <a:p>
            <a:pPr algn="l"/>
            <a:endParaRPr lang="en-US" dirty="0">
              <a:solidFill>
                <a:srgbClr val="231F20"/>
              </a:solidFill>
            </a:endParaRPr>
          </a:p>
          <a:p>
            <a:pPr algn="l"/>
            <a:r>
              <a:rPr lang="en-US" dirty="0">
                <a:solidFill>
                  <a:srgbClr val="000000"/>
                </a:solidFill>
              </a:rPr>
              <a:t>The authors looked at various image processing algorithms for counting blood cells.  </a:t>
            </a:r>
          </a:p>
          <a:p>
            <a:pPr marL="176679" indent="-176679">
              <a:buFontTx/>
              <a:buChar char="-"/>
            </a:pPr>
            <a:r>
              <a:rPr lang="en-US" dirty="0">
                <a:solidFill>
                  <a:srgbClr val="000000"/>
                </a:solidFill>
              </a:rPr>
              <a:t>Hough Transform based Methods</a:t>
            </a:r>
          </a:p>
          <a:p>
            <a:pPr marL="176679" indent="-176679">
              <a:buFontTx/>
              <a:buChar char="-"/>
            </a:pPr>
            <a:r>
              <a:rPr lang="en-US" dirty="0">
                <a:solidFill>
                  <a:srgbClr val="000000"/>
                </a:solidFill>
              </a:rPr>
              <a:t>Thresholding Based Models</a:t>
            </a:r>
          </a:p>
          <a:p>
            <a:pPr marL="176679" indent="-176679">
              <a:buFontTx/>
              <a:buChar char="-"/>
            </a:pPr>
            <a:r>
              <a:rPr lang="en-US" dirty="0">
                <a:solidFill>
                  <a:srgbClr val="000000"/>
                </a:solidFill>
              </a:rPr>
              <a:t>Watershed Transform Based models</a:t>
            </a:r>
          </a:p>
          <a:p>
            <a:pPr marL="176679" indent="-176679">
              <a:buFontTx/>
              <a:buChar char="-"/>
            </a:pPr>
            <a:r>
              <a:rPr lang="en-US" dirty="0">
                <a:solidFill>
                  <a:srgbClr val="000000"/>
                </a:solidFill>
              </a:rPr>
              <a:t>Cell Structure and Intensity Based </a:t>
            </a:r>
          </a:p>
          <a:p>
            <a:pPr marL="176679" indent="-176679">
              <a:buFontTx/>
              <a:buChar char="-"/>
            </a:pPr>
            <a:r>
              <a:rPr lang="en-US" dirty="0">
                <a:solidFill>
                  <a:srgbClr val="000000"/>
                </a:solidFill>
              </a:rPr>
              <a:t>Comparative Method</a:t>
            </a:r>
          </a:p>
          <a:p>
            <a:pPr marL="176679" indent="-176679">
              <a:buFontTx/>
              <a:buChar char="-"/>
            </a:pPr>
            <a:endParaRPr lang="en-US" dirty="0">
              <a:solidFill>
                <a:srgbClr val="000000"/>
              </a:solidFill>
            </a:endParaRPr>
          </a:p>
          <a:p>
            <a:pPr algn="l"/>
            <a:r>
              <a:rPr lang="en-US" dirty="0">
                <a:solidFill>
                  <a:srgbClr val="000000"/>
                </a:solidFill>
              </a:rPr>
              <a:t>And identified six major steps: </a:t>
            </a:r>
          </a:p>
          <a:p>
            <a:pPr marL="176679" indent="-176679">
              <a:buFont typeface="Arial" panose="020B0604020202020204" pitchFamily="34" charset="0"/>
              <a:buChar char="•"/>
            </a:pPr>
            <a:r>
              <a:rPr lang="en-US" dirty="0">
                <a:solidFill>
                  <a:srgbClr val="000000"/>
                </a:solidFill>
              </a:rPr>
              <a:t>image acquisition</a:t>
            </a:r>
          </a:p>
          <a:p>
            <a:pPr marL="176679" indent="-176679">
              <a:buFont typeface="Arial" panose="020B0604020202020204" pitchFamily="34" charset="0"/>
              <a:buChar char="•"/>
            </a:pPr>
            <a:r>
              <a:rPr lang="en-US" dirty="0">
                <a:solidFill>
                  <a:srgbClr val="000000"/>
                </a:solidFill>
              </a:rPr>
              <a:t>preprocessing </a:t>
            </a:r>
          </a:p>
          <a:p>
            <a:pPr marL="176679" indent="-176679">
              <a:buFont typeface="Arial" panose="020B0604020202020204" pitchFamily="34" charset="0"/>
              <a:buChar char="•"/>
            </a:pPr>
            <a:r>
              <a:rPr lang="en-US" dirty="0">
                <a:solidFill>
                  <a:srgbClr val="000000"/>
                </a:solidFill>
              </a:rPr>
              <a:t>image enhancement</a:t>
            </a:r>
          </a:p>
          <a:p>
            <a:pPr marL="176679" indent="-176679">
              <a:buFont typeface="Arial" panose="020B0604020202020204" pitchFamily="34" charset="0"/>
              <a:buChar char="•"/>
            </a:pPr>
            <a:r>
              <a:rPr lang="en-US" dirty="0">
                <a:solidFill>
                  <a:srgbClr val="000000"/>
                </a:solidFill>
              </a:rPr>
              <a:t>image segmentation</a:t>
            </a:r>
          </a:p>
          <a:p>
            <a:pPr marL="176679" indent="-176679">
              <a:buFont typeface="Arial" panose="020B0604020202020204" pitchFamily="34" charset="0"/>
              <a:buChar char="•"/>
            </a:pPr>
            <a:r>
              <a:rPr lang="en-US" dirty="0">
                <a:solidFill>
                  <a:srgbClr val="000000"/>
                </a:solidFill>
              </a:rPr>
              <a:t>feature extraction</a:t>
            </a:r>
          </a:p>
          <a:p>
            <a:pPr marL="176679" indent="-176679">
              <a:buFont typeface="Arial" panose="020B0604020202020204" pitchFamily="34" charset="0"/>
              <a:buChar char="•"/>
            </a:pPr>
            <a:r>
              <a:rPr lang="en-US" dirty="0">
                <a:solidFill>
                  <a:srgbClr val="000000"/>
                </a:solidFill>
              </a:rPr>
              <a:t>counting algorithm</a:t>
            </a:r>
          </a:p>
          <a:p>
            <a:pPr algn="l"/>
            <a:endParaRPr lang="en-US" dirty="0">
              <a:solidFill>
                <a:srgbClr val="000000"/>
              </a:solidFill>
            </a:endParaRPr>
          </a:p>
          <a:p>
            <a:pPr algn="l"/>
            <a:r>
              <a:rPr lang="en-US" b="1" dirty="0">
                <a:solidFill>
                  <a:srgbClr val="000000"/>
                </a:solidFill>
              </a:rPr>
              <a:t>Image analysis can be more accurate, timely, and cost efficient </a:t>
            </a:r>
            <a:r>
              <a:rPr lang="en-US" dirty="0">
                <a:solidFill>
                  <a:srgbClr val="000000"/>
                </a:solidFill>
              </a:rPr>
              <a:t>as long as the sample is properly prepared.</a:t>
            </a:r>
          </a:p>
          <a:p>
            <a:pPr algn="l"/>
            <a:r>
              <a:rPr lang="en-US" dirty="0">
                <a:solidFill>
                  <a:srgbClr val="000000"/>
                </a:solidFill>
              </a:rPr>
              <a:t>They also believe that it is better than existing medical diagnosis techniques and have a few recommendations for future work: </a:t>
            </a:r>
          </a:p>
          <a:p>
            <a:pPr marL="176679" indent="-176679">
              <a:buFont typeface="Arial" panose="020B0604020202020204" pitchFamily="34" charset="0"/>
              <a:buChar char="•"/>
            </a:pPr>
            <a:r>
              <a:rPr lang="en-US" dirty="0">
                <a:solidFill>
                  <a:srgbClr val="000000"/>
                </a:solidFill>
              </a:rPr>
              <a:t>Standardization of slide prep</a:t>
            </a:r>
          </a:p>
          <a:p>
            <a:pPr marL="176679" indent="-176679">
              <a:buFont typeface="Arial" panose="020B0604020202020204" pitchFamily="34" charset="0"/>
              <a:buChar char="•"/>
            </a:pPr>
            <a:r>
              <a:rPr lang="en-US" dirty="0">
                <a:solidFill>
                  <a:srgbClr val="000000"/>
                </a:solidFill>
              </a:rPr>
              <a:t>Updating techniques </a:t>
            </a:r>
          </a:p>
          <a:p>
            <a:pPr marL="176679" indent="-176679">
              <a:buFont typeface="Arial" panose="020B0604020202020204" pitchFamily="34" charset="0"/>
              <a:buChar char="•"/>
            </a:pPr>
            <a:r>
              <a:rPr lang="en-US" dirty="0">
                <a:solidFill>
                  <a:srgbClr val="000000"/>
                </a:solidFill>
              </a:rPr>
              <a:t>More research in the field of RBC counting</a:t>
            </a:r>
          </a:p>
          <a:p>
            <a:pPr algn="l"/>
            <a:endParaRPr lang="en-US" dirty="0">
              <a:solidFill>
                <a:srgbClr val="000000"/>
              </a:solidFill>
            </a:endParaRPr>
          </a:p>
          <a:p>
            <a:pPr algn="l"/>
            <a:endParaRPr lang="en-US" dirty="0">
              <a:solidFill>
                <a:srgbClr val="000000"/>
              </a:solidFill>
            </a:endParaRPr>
          </a:p>
          <a:p>
            <a:pPr algn="l"/>
            <a:r>
              <a:rPr lang="en-US" dirty="0">
                <a:solidFill>
                  <a:srgbClr val="000000"/>
                </a:solidFill>
              </a:rPr>
              <a:t>Blood cell segmentation and identification is very important as blood being health indicator. </a:t>
            </a:r>
          </a:p>
          <a:p>
            <a:pPr algn="l"/>
            <a:r>
              <a:rPr lang="en-US" dirty="0">
                <a:solidFill>
                  <a:srgbClr val="000000"/>
                </a:solidFill>
              </a:rPr>
              <a:t>A person’s health is determined using complete blood count. </a:t>
            </a:r>
          </a:p>
          <a:p>
            <a:pPr algn="l"/>
            <a:r>
              <a:rPr lang="en-US" dirty="0">
                <a:solidFill>
                  <a:srgbClr val="000000"/>
                </a:solidFill>
              </a:rPr>
              <a:t>The </a:t>
            </a:r>
            <a:r>
              <a:rPr lang="en-US" b="1" dirty="0">
                <a:solidFill>
                  <a:srgbClr val="000000"/>
                </a:solidFill>
              </a:rPr>
              <a:t>contents of the blood </a:t>
            </a:r>
            <a:r>
              <a:rPr lang="en-US" dirty="0">
                <a:solidFill>
                  <a:srgbClr val="000000"/>
                </a:solidFill>
              </a:rPr>
              <a:t>in particular the white blood cells, the red blood cells and platelets </a:t>
            </a:r>
            <a:r>
              <a:rPr lang="en-US" b="1" dirty="0">
                <a:solidFill>
                  <a:srgbClr val="000000"/>
                </a:solidFill>
              </a:rPr>
              <a:t>define the state of health</a:t>
            </a:r>
            <a:r>
              <a:rPr lang="en-US" dirty="0">
                <a:solidFill>
                  <a:srgbClr val="000000"/>
                </a:solidFill>
              </a:rPr>
              <a:t>. </a:t>
            </a:r>
          </a:p>
          <a:p>
            <a:pPr algn="l"/>
            <a:r>
              <a:rPr lang="en-US" dirty="0">
                <a:solidFill>
                  <a:srgbClr val="000000"/>
                </a:solidFill>
              </a:rPr>
              <a:t> </a:t>
            </a:r>
          </a:p>
          <a:p>
            <a:pPr algn="l"/>
            <a:r>
              <a:rPr lang="en-US" dirty="0">
                <a:solidFill>
                  <a:srgbClr val="000000"/>
                </a:solidFill>
              </a:rPr>
              <a:t>RBC count is required. </a:t>
            </a:r>
            <a:r>
              <a:rPr lang="en-US" dirty="0">
                <a:solidFill>
                  <a:srgbClr val="231F20"/>
                </a:solidFill>
              </a:rPr>
              <a:t>In laboratory, blood cell counting is done by using hemocytometer and microscope. </a:t>
            </a:r>
          </a:p>
          <a:p>
            <a:pPr algn="l"/>
            <a:r>
              <a:rPr lang="en-US" dirty="0">
                <a:solidFill>
                  <a:srgbClr val="231F20"/>
                </a:solidFill>
              </a:rPr>
              <a:t>This method gives inaccurate and unreliable results that depend on physician skill. This task is laborious and time consuming.  </a:t>
            </a:r>
          </a:p>
          <a:p>
            <a:pPr algn="l"/>
            <a:endParaRPr lang="en-US" dirty="0">
              <a:solidFill>
                <a:srgbClr val="231F20"/>
              </a:solidFill>
            </a:endParaRPr>
          </a:p>
          <a:p>
            <a:pPr algn="l"/>
            <a:r>
              <a:rPr lang="en-US" dirty="0">
                <a:solidFill>
                  <a:srgbClr val="000000"/>
                </a:solidFill>
              </a:rPr>
              <a:t>The aim of this research is to produce a survey on computer vision system that can detect and estimate the number of red blood cells in the blood sample image using image processing algorithms.  </a:t>
            </a:r>
          </a:p>
          <a:p>
            <a:pPr algn="l"/>
            <a:endParaRPr lang="en-US" dirty="0">
              <a:solidFill>
                <a:srgbClr val="000000"/>
              </a:solidFill>
            </a:endParaRPr>
          </a:p>
          <a:p>
            <a:pPr algn="l"/>
            <a:r>
              <a:rPr lang="en-US" dirty="0">
                <a:solidFill>
                  <a:srgbClr val="000000"/>
                </a:solidFill>
              </a:rPr>
              <a:t>This paper considers image processing for counting of blood cells. Image processing algorithms involve six major steps: image acquisition, preprocessing, image enhancement, image segmentation, feature extraction and counting algorithm.  </a:t>
            </a:r>
          </a:p>
          <a:p>
            <a:pPr algn="l"/>
            <a:endParaRPr lang="en-US" dirty="0">
              <a:solidFill>
                <a:srgbClr val="000000"/>
              </a:solidFill>
            </a:endParaRPr>
          </a:p>
          <a:p>
            <a:pPr algn="l"/>
            <a:r>
              <a:rPr lang="en-US" dirty="0">
                <a:solidFill>
                  <a:srgbClr val="000000"/>
                </a:solidFill>
              </a:rPr>
              <a:t>The objective is to study the different methodologies of RBC counting and identification of research directions.</a:t>
            </a:r>
            <a:endParaRPr lang="en-US" dirty="0">
              <a:latin typeface="+mn-lt"/>
            </a:endParaRPr>
          </a:p>
          <a:p>
            <a:pPr defTabSz="942289"/>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20</a:t>
            </a:fld>
            <a:endParaRPr lang="en-US" dirty="0"/>
          </a:p>
        </p:txBody>
      </p:sp>
    </p:spTree>
    <p:extLst>
      <p:ext uri="{BB962C8B-B14F-4D97-AF65-F5344CB8AC3E}">
        <p14:creationId xmlns:p14="http://schemas.microsoft.com/office/powerpoint/2010/main" val="122835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https://www.britannica.com/science/white-blood-cell </a:t>
            </a:r>
          </a:p>
          <a:p>
            <a:pPr algn="l"/>
            <a:r>
              <a:rPr lang="en-US" b="1" i="0" dirty="0">
                <a:solidFill>
                  <a:srgbClr val="1A1A1A"/>
                </a:solidFill>
                <a:effectLst/>
                <a:latin typeface="+mn-lt"/>
              </a:rPr>
              <a:t>MRSA and neutrophil</a:t>
            </a:r>
          </a:p>
          <a:p>
            <a:pPr algn="l"/>
            <a:r>
              <a:rPr lang="en-US" b="0" i="0" dirty="0">
                <a:solidFill>
                  <a:srgbClr val="1A1A1A"/>
                </a:solidFill>
                <a:effectLst/>
                <a:latin typeface="+mn-lt"/>
              </a:rPr>
              <a:t>Four methicillin-resistant </a:t>
            </a:r>
            <a:r>
              <a:rPr lang="en-US" b="0" i="1" dirty="0">
                <a:solidFill>
                  <a:srgbClr val="1A1A1A"/>
                </a:solidFill>
                <a:effectLst/>
                <a:latin typeface="+mn-lt"/>
              </a:rPr>
              <a:t>Staphylococcus aureus</a:t>
            </a:r>
            <a:r>
              <a:rPr lang="en-US" b="0" i="0" dirty="0">
                <a:solidFill>
                  <a:srgbClr val="1A1A1A"/>
                </a:solidFill>
                <a:effectLst/>
                <a:latin typeface="+mn-lt"/>
              </a:rPr>
              <a:t> (MRSA) bacteria (purple) being engulfed by neutrophils (blue), which are a type of human white blood cell</a:t>
            </a:r>
          </a:p>
          <a:p>
            <a:r>
              <a:rPr lang="en-US" dirty="0"/>
              <a:t> </a:t>
            </a:r>
          </a:p>
        </p:txBody>
      </p:sp>
      <p:sp>
        <p:nvSpPr>
          <p:cNvPr id="4" name="Slide Number Placeholder 3"/>
          <p:cNvSpPr>
            <a:spLocks noGrp="1"/>
          </p:cNvSpPr>
          <p:nvPr>
            <p:ph type="sldNum" sz="quarter" idx="5"/>
          </p:nvPr>
        </p:nvSpPr>
        <p:spPr/>
        <p:txBody>
          <a:bodyPr/>
          <a:lstStyle/>
          <a:p>
            <a:fld id="{6B8CEDD0-1A58-45DF-8982-D31E18E44F2A}" type="slidenum">
              <a:rPr lang="en-US" smtClean="0"/>
              <a:t>3</a:t>
            </a:fld>
            <a:endParaRPr lang="en-US" dirty="0"/>
          </a:p>
        </p:txBody>
      </p:sp>
    </p:spTree>
    <p:extLst>
      <p:ext uri="{BB962C8B-B14F-4D97-AF65-F5344CB8AC3E}">
        <p14:creationId xmlns:p14="http://schemas.microsoft.com/office/powerpoint/2010/main" val="1418259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COTS = Commercial Off The Shelf </a:t>
            </a:r>
          </a:p>
          <a:p>
            <a:pPr marL="235572" lvl="3">
              <a:spcBef>
                <a:spcPts val="1031"/>
              </a:spcBef>
            </a:pPr>
            <a:r>
              <a:rPr lang="en-US" dirty="0"/>
              <a:t>Six steps for image processing algorithms</a:t>
            </a:r>
          </a:p>
          <a:p>
            <a:pPr marL="706717" lvl="4">
              <a:spcBef>
                <a:spcPts val="1031"/>
              </a:spcBef>
            </a:pPr>
            <a:r>
              <a:rPr lang="en-US" dirty="0"/>
              <a:t>image acquisition </a:t>
            </a:r>
          </a:p>
          <a:p>
            <a:pPr marL="706717" lvl="4">
              <a:spcBef>
                <a:spcPts val="1031"/>
              </a:spcBef>
            </a:pPr>
            <a:r>
              <a:rPr lang="en-US" dirty="0"/>
              <a:t>preprocessing </a:t>
            </a:r>
          </a:p>
          <a:p>
            <a:pPr marL="706717" lvl="4">
              <a:spcBef>
                <a:spcPts val="1031"/>
              </a:spcBef>
            </a:pPr>
            <a:r>
              <a:rPr lang="en-US" dirty="0"/>
              <a:t>image enhancement </a:t>
            </a:r>
          </a:p>
          <a:p>
            <a:pPr marL="706717" lvl="4">
              <a:spcBef>
                <a:spcPts val="1031"/>
              </a:spcBef>
            </a:pPr>
            <a:r>
              <a:rPr lang="en-US" dirty="0"/>
              <a:t>image segmentation </a:t>
            </a:r>
          </a:p>
          <a:p>
            <a:pPr marL="706717" lvl="4">
              <a:spcBef>
                <a:spcPts val="1031"/>
              </a:spcBef>
            </a:pPr>
            <a:r>
              <a:rPr lang="en-US" dirty="0"/>
              <a:t>feature extraction</a:t>
            </a:r>
          </a:p>
          <a:p>
            <a:pPr marL="706717" lvl="4">
              <a:spcBef>
                <a:spcPts val="1031"/>
              </a:spcBef>
            </a:pPr>
            <a:r>
              <a:rPr lang="en-US" dirty="0"/>
              <a:t>counting algorithm</a:t>
            </a:r>
          </a:p>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21</a:t>
            </a:fld>
            <a:endParaRPr lang="en-US" dirty="0"/>
          </a:p>
        </p:txBody>
      </p:sp>
    </p:spTree>
    <p:extLst>
      <p:ext uri="{BB962C8B-B14F-4D97-AF65-F5344CB8AC3E}">
        <p14:creationId xmlns:p14="http://schemas.microsoft.com/office/powerpoint/2010/main" val="2838887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https://www.britannica.com/science/white-blood-cell </a:t>
            </a:r>
          </a:p>
          <a:p>
            <a:pPr algn="l"/>
            <a:r>
              <a:rPr lang="en-US" b="1" i="0" dirty="0">
                <a:solidFill>
                  <a:srgbClr val="1A1A1A"/>
                </a:solidFill>
                <a:effectLst/>
                <a:latin typeface="+mn-lt"/>
              </a:rPr>
              <a:t>MRSA and neutrophil</a:t>
            </a:r>
          </a:p>
          <a:p>
            <a:pPr algn="l"/>
            <a:r>
              <a:rPr lang="en-US" b="0" i="0" dirty="0">
                <a:solidFill>
                  <a:srgbClr val="1A1A1A"/>
                </a:solidFill>
                <a:effectLst/>
                <a:latin typeface="+mn-lt"/>
              </a:rPr>
              <a:t>Four methicillin-resistant </a:t>
            </a:r>
            <a:r>
              <a:rPr lang="en-US" b="0" i="1" dirty="0">
                <a:solidFill>
                  <a:srgbClr val="1A1A1A"/>
                </a:solidFill>
                <a:effectLst/>
                <a:latin typeface="+mn-lt"/>
              </a:rPr>
              <a:t>Staphylococcus aureus</a:t>
            </a:r>
            <a:r>
              <a:rPr lang="en-US" b="0" i="0" dirty="0">
                <a:solidFill>
                  <a:srgbClr val="1A1A1A"/>
                </a:solidFill>
                <a:effectLst/>
                <a:latin typeface="+mn-lt"/>
              </a:rPr>
              <a:t> (MRSA) bacteria (purple) being engulfed by neutrophils (blue), which are a type of human white blood cell</a:t>
            </a:r>
          </a:p>
          <a:p>
            <a:r>
              <a:rPr lang="en-US" dirty="0">
                <a:latin typeface="+mn-lt"/>
              </a:rPr>
              <a:t> </a:t>
            </a:r>
          </a:p>
        </p:txBody>
      </p:sp>
      <p:sp>
        <p:nvSpPr>
          <p:cNvPr id="4" name="Slide Number Placeholder 3"/>
          <p:cNvSpPr>
            <a:spLocks noGrp="1"/>
          </p:cNvSpPr>
          <p:nvPr>
            <p:ph type="sldNum" sz="quarter" idx="5"/>
          </p:nvPr>
        </p:nvSpPr>
        <p:spPr/>
        <p:txBody>
          <a:bodyPr/>
          <a:lstStyle/>
          <a:p>
            <a:fld id="{6B8CEDD0-1A58-45DF-8982-D31E18E44F2A}" type="slidenum">
              <a:rPr lang="en-US" smtClean="0"/>
              <a:t>22</a:t>
            </a:fld>
            <a:endParaRPr lang="en-US" dirty="0"/>
          </a:p>
        </p:txBody>
      </p:sp>
    </p:spTree>
    <p:extLst>
      <p:ext uri="{BB962C8B-B14F-4D97-AF65-F5344CB8AC3E}">
        <p14:creationId xmlns:p14="http://schemas.microsoft.com/office/powerpoint/2010/main" val="1232505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8CEDD0-1A58-45DF-8982-D31E18E44F2A}" type="slidenum">
              <a:rPr lang="en-US" smtClean="0"/>
              <a:pPr/>
              <a:t>23</a:t>
            </a:fld>
            <a:endParaRPr lang="en-US" dirty="0"/>
          </a:p>
        </p:txBody>
      </p:sp>
    </p:spTree>
    <p:extLst>
      <p:ext uri="{BB962C8B-B14F-4D97-AF65-F5344CB8AC3E}">
        <p14:creationId xmlns:p14="http://schemas.microsoft.com/office/powerpoint/2010/main" val="1627505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the Topic. </a:t>
            </a:r>
          </a:p>
          <a:p>
            <a:pPr marL="176679" indent="-176679">
              <a:buFontTx/>
              <a:buChar char="-"/>
            </a:pPr>
            <a:r>
              <a:rPr lang="en-US" dirty="0"/>
              <a:t>What is the problem?  </a:t>
            </a:r>
          </a:p>
          <a:p>
            <a:pPr marL="176679" indent="-176679">
              <a:buFontTx/>
              <a:buChar char="-"/>
            </a:pPr>
            <a:r>
              <a:rPr lang="en-US" dirty="0"/>
              <a:t>Explain the problem</a:t>
            </a:r>
          </a:p>
          <a:p>
            <a:pPr marL="176679" indent="-176679">
              <a:buFontTx/>
              <a:buChar char="-"/>
            </a:pPr>
            <a:r>
              <a:rPr lang="en-US" dirty="0"/>
              <a:t>Cost</a:t>
            </a:r>
          </a:p>
          <a:p>
            <a:pPr marL="647824" lvl="1" indent="-176679">
              <a:buFontTx/>
              <a:buChar char="-"/>
            </a:pPr>
            <a:r>
              <a:rPr lang="en-US" dirty="0"/>
              <a:t>Analyzers are $20k +</a:t>
            </a:r>
          </a:p>
          <a:p>
            <a:pPr marL="647824" lvl="1" indent="-176679">
              <a:buFontTx/>
              <a:buChar char="-"/>
            </a:pPr>
            <a:r>
              <a:rPr lang="en-US" dirty="0"/>
              <a:t>Too much for the small clinic or rural doctor to afford</a:t>
            </a:r>
          </a:p>
          <a:p>
            <a:pPr marL="647824" lvl="1" indent="-176679">
              <a:buFontTx/>
              <a:buChar char="-"/>
            </a:pPr>
            <a:r>
              <a:rPr lang="en-US" dirty="0"/>
              <a:t>3</a:t>
            </a:r>
            <a:r>
              <a:rPr lang="en-US" baseline="30000" dirty="0"/>
              <a:t>rd</a:t>
            </a:r>
            <a:r>
              <a:rPr lang="en-US" dirty="0"/>
              <a:t> world nation can’t $$$</a:t>
            </a:r>
          </a:p>
          <a:p>
            <a:pPr marL="647824" lvl="1" indent="-176679">
              <a:buFontTx/>
              <a:buChar char="-"/>
            </a:pPr>
            <a:r>
              <a:rPr lang="en-US" dirty="0"/>
              <a:t>Power requirements</a:t>
            </a:r>
          </a:p>
          <a:p>
            <a:pPr marL="176679" indent="-176679">
              <a:buFontTx/>
              <a:buChar char="-"/>
            </a:pPr>
            <a:r>
              <a:rPr lang="en-US" dirty="0"/>
              <a:t>Portability</a:t>
            </a:r>
          </a:p>
          <a:p>
            <a:pPr marL="176679" indent="-176679">
              <a:buFontTx/>
              <a:buChar char="-"/>
            </a:pPr>
            <a:r>
              <a:rPr lang="en-US" dirty="0"/>
              <a:t>Ease of use</a:t>
            </a:r>
          </a:p>
          <a:p>
            <a:pPr marL="176679" indent="-176679">
              <a:buFontTx/>
              <a:buChar char="-"/>
            </a:pPr>
            <a:r>
              <a:rPr lang="en-US" dirty="0"/>
              <a:t>Training</a:t>
            </a:r>
          </a:p>
          <a:p>
            <a:pPr marL="176679" indent="-176679">
              <a:buFontTx/>
              <a:buChar char="-"/>
            </a:pPr>
            <a:r>
              <a:rPr lang="en-US" dirty="0"/>
              <a:t>Availability</a:t>
            </a:r>
          </a:p>
          <a:p>
            <a:pPr marL="176679" indent="-176679">
              <a:buFontTx/>
              <a:buChar char="-"/>
            </a:pPr>
            <a:r>
              <a:rPr lang="en-US" dirty="0"/>
              <a:t>Why is it difficult?</a:t>
            </a:r>
          </a:p>
          <a:p>
            <a:pPr marL="176679" indent="-176679">
              <a:buFontTx/>
              <a:buChar char="-"/>
            </a:pPr>
            <a:r>
              <a:rPr lang="en-US" dirty="0"/>
              <a:t>Why is it a problem right now?</a:t>
            </a:r>
          </a:p>
          <a:p>
            <a:pPr marL="176679" indent="-176679">
              <a:buFontTx/>
              <a:buChar char="-"/>
            </a:pPr>
            <a:endParaRPr lang="en-US" dirty="0"/>
          </a:p>
          <a:p>
            <a:r>
              <a:rPr lang="en-US" dirty="0"/>
              <a:t>Why is it important?</a:t>
            </a:r>
          </a:p>
          <a:p>
            <a:pPr marL="176679" indent="-176679">
              <a:buFontTx/>
              <a:buChar char="-"/>
            </a:pPr>
            <a:r>
              <a:rPr lang="en-US" dirty="0"/>
              <a:t>How is platelet counter important?</a:t>
            </a:r>
          </a:p>
          <a:p>
            <a:pPr marL="176679" indent="-176679">
              <a:buFontTx/>
              <a:buChar char="-"/>
            </a:pPr>
            <a:r>
              <a:rPr lang="en-US" dirty="0"/>
              <a:t>Why is platelet counter important?</a:t>
            </a:r>
          </a:p>
          <a:p>
            <a:pPr marL="647824" lvl="1" indent="-176679">
              <a:buFontTx/>
              <a:buChar char="-"/>
            </a:pPr>
            <a:r>
              <a:rPr lang="en-US" dirty="0"/>
              <a:t>Medical diagnosis</a:t>
            </a:r>
          </a:p>
          <a:p>
            <a:pPr marL="647824" lvl="1" indent="-176679">
              <a:buFontTx/>
              <a:buChar char="-"/>
            </a:pPr>
            <a:r>
              <a:rPr lang="en-US" dirty="0"/>
              <a:t>Medical treatment</a:t>
            </a:r>
          </a:p>
          <a:p>
            <a:pPr marL="647824" lvl="1" indent="-176679">
              <a:buFontTx/>
              <a:buChar char="-"/>
            </a:pPr>
            <a:r>
              <a:rPr lang="en-US" dirty="0"/>
              <a:t>Efficacy of treatment</a:t>
            </a:r>
          </a:p>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pPr/>
              <a:t>24</a:t>
            </a:fld>
            <a:endParaRPr lang="en-US" dirty="0"/>
          </a:p>
        </p:txBody>
      </p:sp>
    </p:spTree>
    <p:extLst>
      <p:ext uri="{BB962C8B-B14F-4D97-AF65-F5344CB8AC3E}">
        <p14:creationId xmlns:p14="http://schemas.microsoft.com/office/powerpoint/2010/main" val="4118199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8CEDD0-1A58-45DF-8982-D31E18E44F2A}" type="slidenum">
              <a:rPr lang="en-US" smtClean="0"/>
              <a:pPr/>
              <a:t>25</a:t>
            </a:fld>
            <a:endParaRPr lang="en-US" dirty="0"/>
          </a:p>
        </p:txBody>
      </p:sp>
    </p:spTree>
    <p:extLst>
      <p:ext uri="{BB962C8B-B14F-4D97-AF65-F5344CB8AC3E}">
        <p14:creationId xmlns:p14="http://schemas.microsoft.com/office/powerpoint/2010/main" val="1686841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26</a:t>
            </a:fld>
            <a:endParaRPr lang="en-US" dirty="0"/>
          </a:p>
        </p:txBody>
      </p:sp>
    </p:spTree>
    <p:extLst>
      <p:ext uri="{BB962C8B-B14F-4D97-AF65-F5344CB8AC3E}">
        <p14:creationId xmlns:p14="http://schemas.microsoft.com/office/powerpoint/2010/main" val="2333052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Background research</a:t>
            </a:r>
          </a:p>
          <a:p>
            <a:pPr marL="176679" indent="-176679">
              <a:buFontTx/>
              <a:buChar char="-"/>
            </a:pPr>
            <a:r>
              <a:rPr lang="en-US" dirty="0"/>
              <a:t>What papers did we find?</a:t>
            </a:r>
          </a:p>
          <a:p>
            <a:pPr marL="176679" indent="-176679">
              <a:buFontTx/>
              <a:buChar char="-"/>
            </a:pPr>
            <a:r>
              <a:rPr lang="en-US" dirty="0"/>
              <a:t>What other people have done to solve this problem</a:t>
            </a:r>
          </a:p>
          <a:p>
            <a:pPr marL="176679" indent="-176679">
              <a:buFontTx/>
              <a:buChar char="-"/>
            </a:pPr>
            <a:endParaRPr lang="en-US" dirty="0"/>
          </a:p>
          <a:p>
            <a:r>
              <a:rPr lang="en-US" dirty="0"/>
              <a:t>Briefly explain the 9 papers:</a:t>
            </a:r>
          </a:p>
          <a:p>
            <a:pPr marL="176679" indent="-176679">
              <a:buFontTx/>
              <a:buChar char="-"/>
            </a:pPr>
            <a:r>
              <a:rPr lang="en-US" dirty="0"/>
              <a:t>10 to 15 seconds </a:t>
            </a:r>
          </a:p>
          <a:p>
            <a:pPr marL="647824" lvl="1" indent="-176679">
              <a:buFontTx/>
              <a:buChar char="-"/>
            </a:pPr>
            <a:r>
              <a:rPr lang="en-US" dirty="0"/>
              <a:t>Don’t go into detail for each and every paper</a:t>
            </a:r>
          </a:p>
          <a:p>
            <a:pPr marL="176679" indent="-176679">
              <a:buFontTx/>
              <a:buChar char="-"/>
            </a:pPr>
            <a:r>
              <a:rPr lang="en-US" dirty="0"/>
              <a:t>What that paper is doing</a:t>
            </a:r>
          </a:p>
          <a:p>
            <a:pPr marL="176679" indent="-176679">
              <a:buFontTx/>
              <a:buChar char="-"/>
            </a:pPr>
            <a:r>
              <a:rPr lang="en-US" dirty="0"/>
              <a:t>We Can include an Image from that paper</a:t>
            </a:r>
          </a:p>
          <a:p>
            <a:pPr marL="176679" indent="-176679">
              <a:buFontTx/>
              <a:buChar char="-"/>
            </a:pPr>
            <a:r>
              <a:rPr lang="en-US" dirty="0"/>
              <a:t>This is what they are doing</a:t>
            </a:r>
          </a:p>
          <a:p>
            <a:pPr marL="176679" indent="-176679">
              <a:buFontTx/>
              <a:buChar char="-"/>
            </a:pPr>
            <a:r>
              <a:rPr lang="en-US" dirty="0"/>
              <a:t>This is what the other paper is doing</a:t>
            </a:r>
          </a:p>
          <a:p>
            <a:endParaRPr lang="en-US" dirty="0"/>
          </a:p>
          <a:p>
            <a:endParaRPr lang="en-US" dirty="0"/>
          </a:p>
          <a:p>
            <a:r>
              <a:rPr lang="en-US" dirty="0"/>
              <a:t>Go over one paper in detail:</a:t>
            </a:r>
          </a:p>
          <a:p>
            <a:pPr marL="176679" indent="-176679">
              <a:buFontTx/>
              <a:buChar char="-"/>
            </a:pPr>
            <a:r>
              <a:rPr lang="en-US" dirty="0"/>
              <a:t>That is the next part of the research we are doing</a:t>
            </a:r>
          </a:p>
          <a:p>
            <a:pPr marL="176679" indent="-176679">
              <a:buFontTx/>
              <a:buChar char="-"/>
            </a:pPr>
            <a:r>
              <a:rPr lang="en-US" b="1" dirty="0"/>
              <a:t>May or may not have that part</a:t>
            </a:r>
          </a:p>
          <a:p>
            <a:pPr marL="176679" indent="-176679">
              <a:buFontTx/>
              <a:buChar char="-"/>
            </a:pPr>
            <a:r>
              <a:rPr lang="en-US" dirty="0"/>
              <a:t>But you can basically say this is one paper that you have figured out that you’re going to go into detail after this</a:t>
            </a:r>
          </a:p>
          <a:p>
            <a:pPr marL="176679" indent="-176679">
              <a:buFontTx/>
              <a:buChar char="-"/>
            </a:pPr>
            <a:r>
              <a:rPr lang="en-US" dirty="0"/>
              <a:t>Or if you have already started doing it, you can explain it</a:t>
            </a:r>
          </a:p>
          <a:p>
            <a:pPr marL="176679" indent="-176679">
              <a:buFontTx/>
              <a:buChar char="-"/>
            </a:pPr>
            <a:r>
              <a:rPr lang="en-US" dirty="0"/>
              <a:t>If there’s a specific data set that you have that you are using across all of these, you can explain that</a:t>
            </a:r>
          </a:p>
          <a:p>
            <a:pPr marL="176679" indent="-176679">
              <a:buFontTx/>
              <a:buChar char="-"/>
            </a:pPr>
            <a:endParaRPr lang="en-US" dirty="0"/>
          </a:p>
          <a:p>
            <a:r>
              <a:rPr lang="en-US" dirty="0"/>
              <a:t>Stop Here for Mid – Term Presentation</a:t>
            </a:r>
          </a:p>
          <a:p>
            <a:endParaRPr lang="en-US" dirty="0"/>
          </a:p>
          <a:p>
            <a:r>
              <a:rPr lang="en-US" dirty="0"/>
              <a:t>For Final:</a:t>
            </a:r>
          </a:p>
          <a:p>
            <a:r>
              <a:rPr lang="en-US" dirty="0"/>
              <a:t>Go over one of those papers for each student and implement those papers.</a:t>
            </a:r>
          </a:p>
          <a:p>
            <a:r>
              <a:rPr lang="en-US" dirty="0"/>
              <a:t>And I say implement, I’ve already told this, it could just be finding the code and getting it to work on your computer. </a:t>
            </a:r>
          </a:p>
        </p:txBody>
      </p:sp>
      <p:sp>
        <p:nvSpPr>
          <p:cNvPr id="4" name="Slide Number Placeholder 3"/>
          <p:cNvSpPr>
            <a:spLocks noGrp="1"/>
          </p:cNvSpPr>
          <p:nvPr>
            <p:ph type="sldNum" sz="quarter" idx="5"/>
          </p:nvPr>
        </p:nvSpPr>
        <p:spPr/>
        <p:txBody>
          <a:bodyPr/>
          <a:lstStyle/>
          <a:p>
            <a:fld id="{6B8CEDD0-1A58-45DF-8982-D31E18E44F2A}" type="slidenum">
              <a:rPr lang="en-US" smtClean="0"/>
              <a:t>27</a:t>
            </a:fld>
            <a:endParaRPr lang="en-US" dirty="0"/>
          </a:p>
        </p:txBody>
      </p:sp>
    </p:spTree>
    <p:extLst>
      <p:ext uri="{BB962C8B-B14F-4D97-AF65-F5344CB8AC3E}">
        <p14:creationId xmlns:p14="http://schemas.microsoft.com/office/powerpoint/2010/main" val="1452624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8CEDD0-1A58-45DF-8982-D31E18E44F2A}" type="slidenum">
              <a:rPr lang="en-US" smtClean="0"/>
              <a:pPr/>
              <a:t>28</a:t>
            </a:fld>
            <a:endParaRPr lang="en-US" dirty="0"/>
          </a:p>
        </p:txBody>
      </p:sp>
    </p:spTree>
    <p:extLst>
      <p:ext uri="{BB962C8B-B14F-4D97-AF65-F5344CB8AC3E}">
        <p14:creationId xmlns:p14="http://schemas.microsoft.com/office/powerpoint/2010/main" val="1827715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8CEDD0-1A58-45DF-8982-D31E18E44F2A}" type="slidenum">
              <a:rPr lang="en-US" smtClean="0"/>
              <a:pPr/>
              <a:t>29</a:t>
            </a:fld>
            <a:endParaRPr lang="en-US" dirty="0"/>
          </a:p>
        </p:txBody>
      </p:sp>
    </p:spTree>
    <p:extLst>
      <p:ext uri="{BB962C8B-B14F-4D97-AF65-F5344CB8AC3E}">
        <p14:creationId xmlns:p14="http://schemas.microsoft.com/office/powerpoint/2010/main" val="4278548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8CEDD0-1A58-45DF-8982-D31E18E44F2A}" type="slidenum">
              <a:rPr lang="en-US" smtClean="0"/>
              <a:pPr/>
              <a:t>30</a:t>
            </a:fld>
            <a:endParaRPr lang="en-US" dirty="0"/>
          </a:p>
        </p:txBody>
      </p:sp>
    </p:spTree>
    <p:extLst>
      <p:ext uri="{BB962C8B-B14F-4D97-AF65-F5344CB8AC3E}">
        <p14:creationId xmlns:p14="http://schemas.microsoft.com/office/powerpoint/2010/main" val="444804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0" i="0" dirty="0"/>
              <a:t>Blood is one of the most essential parts of the human body.</a:t>
            </a:r>
          </a:p>
          <a:p>
            <a:pPr defTabSz="942289">
              <a:defRPr/>
            </a:pPr>
            <a:endParaRPr lang="en-US" b="0" i="0" dirty="0"/>
          </a:p>
          <a:p>
            <a:pPr defTabSz="942289">
              <a:defRPr/>
            </a:pPr>
            <a:r>
              <a:rPr lang="en-US" dirty="0"/>
              <a:t>Hematology analyzers count &amp; characterize blood cells for disease detection and monitoring. </a:t>
            </a:r>
          </a:p>
          <a:p>
            <a:pPr defTabSz="942289">
              <a:defRPr/>
            </a:pPr>
            <a:endParaRPr lang="en-US" dirty="0"/>
          </a:p>
          <a:p>
            <a:r>
              <a:rPr lang="en-US" dirty="0"/>
              <a:t>Complete blood count is </a:t>
            </a:r>
            <a:r>
              <a:rPr lang="en-US" b="1" dirty="0"/>
              <a:t>one of the most important diagnostic tools </a:t>
            </a:r>
            <a:r>
              <a:rPr lang="en-US" dirty="0"/>
              <a:t>in medicine and one of the most common procedures. </a:t>
            </a:r>
          </a:p>
          <a:p>
            <a:endParaRPr lang="en-US" dirty="0"/>
          </a:p>
          <a:p>
            <a:pPr marL="176679" indent="-176679">
              <a:buFont typeface="Arial" panose="020B0604020202020204" pitchFamily="34" charset="0"/>
              <a:buChar char="•"/>
            </a:pPr>
            <a:r>
              <a:rPr lang="en-US" dirty="0"/>
              <a:t>can reveal important changes in the body and </a:t>
            </a:r>
          </a:p>
          <a:p>
            <a:pPr marL="176679" indent="-176679">
              <a:buFont typeface="Arial" panose="020B0604020202020204" pitchFamily="34" charset="0"/>
              <a:buChar char="•"/>
            </a:pPr>
            <a:r>
              <a:rPr lang="en-US" dirty="0"/>
              <a:t>is commonly used as the </a:t>
            </a:r>
            <a:r>
              <a:rPr lang="en-US" b="1" dirty="0"/>
              <a:t>first stage in the process of evaluating patients’ health. </a:t>
            </a:r>
          </a:p>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4</a:t>
            </a:fld>
            <a:endParaRPr lang="en-US" dirty="0"/>
          </a:p>
        </p:txBody>
      </p:sp>
    </p:spTree>
    <p:extLst>
      <p:ext uri="{BB962C8B-B14F-4D97-AF65-F5344CB8AC3E}">
        <p14:creationId xmlns:p14="http://schemas.microsoft.com/office/powerpoint/2010/main" val="2645112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8CEDD0-1A58-45DF-8982-D31E18E44F2A}" type="slidenum">
              <a:rPr lang="en-US" smtClean="0"/>
              <a:pPr/>
              <a:t>31</a:t>
            </a:fld>
            <a:endParaRPr lang="en-US" dirty="0"/>
          </a:p>
        </p:txBody>
      </p:sp>
    </p:spTree>
    <p:extLst>
      <p:ext uri="{BB962C8B-B14F-4D97-AF65-F5344CB8AC3E}">
        <p14:creationId xmlns:p14="http://schemas.microsoft.com/office/powerpoint/2010/main" val="1967631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8CEDD0-1A58-45DF-8982-D31E18E44F2A}" type="slidenum">
              <a:rPr lang="en-US" smtClean="0"/>
              <a:pPr/>
              <a:t>32</a:t>
            </a:fld>
            <a:endParaRPr lang="en-US" dirty="0"/>
          </a:p>
        </p:txBody>
      </p:sp>
    </p:spTree>
    <p:extLst>
      <p:ext uri="{BB962C8B-B14F-4D97-AF65-F5344CB8AC3E}">
        <p14:creationId xmlns:p14="http://schemas.microsoft.com/office/powerpoint/2010/main" val="228368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dirty="0"/>
              <a:t>$22,927  Additel </a:t>
            </a:r>
          </a:p>
          <a:p>
            <a:r>
              <a:rPr lang="en-US" dirty="0">
                <a:latin typeface="+mn-lt"/>
              </a:rPr>
              <a:t>https://www.labcompare.com/10-Featured-Articles/162042-Hematology-Analyzers-From-Complete-Blood-Counts-to-Cell-Morphology/ </a:t>
            </a:r>
          </a:p>
          <a:p>
            <a:pPr algn="l" fontAlgn="base"/>
            <a:r>
              <a:rPr lang="en-US" b="1" i="0" u="none" strike="noStrike" dirty="0">
                <a:solidFill>
                  <a:srgbClr val="005596"/>
                </a:solidFill>
                <a:effectLst/>
                <a:latin typeface="+mn-lt"/>
                <a:hlinkClick r:id="rId3" tooltip="https://www.labcompare.com/Clinical-Diagnostics/5110-Hematology-Analyzers/?search=Hematology+analyzer"/>
              </a:rPr>
              <a:t>Hematology analyzer</a:t>
            </a:r>
            <a:r>
              <a:rPr lang="en-US" b="1" i="0" dirty="0">
                <a:solidFill>
                  <a:srgbClr val="1A4180"/>
                </a:solidFill>
                <a:effectLst/>
                <a:latin typeface="+mn-lt"/>
              </a:rPr>
              <a:t> technology</a:t>
            </a:r>
          </a:p>
          <a:p>
            <a:pPr algn="l" fontAlgn="base"/>
            <a:endParaRPr lang="en-US" b="1" i="0" dirty="0">
              <a:solidFill>
                <a:srgbClr val="1A4180"/>
              </a:solidFill>
              <a:effectLst/>
              <a:latin typeface="+mn-lt"/>
            </a:endParaRPr>
          </a:p>
          <a:p>
            <a:pPr algn="l" fontAlgn="base"/>
            <a:r>
              <a:rPr lang="en-US" b="1" i="0" dirty="0">
                <a:solidFill>
                  <a:srgbClr val="000000"/>
                </a:solidFill>
                <a:effectLst/>
                <a:latin typeface="+mn-lt"/>
              </a:rPr>
              <a:t>The three main physical technologies </a:t>
            </a:r>
            <a:r>
              <a:rPr lang="en-US" b="0" i="0" dirty="0">
                <a:solidFill>
                  <a:srgbClr val="000000"/>
                </a:solidFill>
                <a:effectLst/>
                <a:latin typeface="+mn-lt"/>
              </a:rPr>
              <a:t>used in hematology analyzers are: electrical impedance, flow cytometry, and fluorescent flow cytometry. These are used in combination with chemical reagents that lyse or alter blood cells to extend the measurable parameters. For example, electrical impedance can differentiate red blood cells (RBCs), WBCs, and platelets by volume. Adding a nucleating agent that shrinks lymphocytes more than other WBCs makes it possible to differentiate lymphocytes by volume.</a:t>
            </a:r>
          </a:p>
          <a:p>
            <a:endParaRPr lang="en-US" dirty="0">
              <a:latin typeface="+mn-lt"/>
            </a:endParaRPr>
          </a:p>
          <a:p>
            <a:r>
              <a:rPr lang="en-US" b="1" dirty="0">
                <a:latin typeface="+mn-lt"/>
              </a:rPr>
              <a:t>Electrical impedance</a:t>
            </a:r>
          </a:p>
          <a:p>
            <a:r>
              <a:rPr lang="en-US" dirty="0">
                <a:latin typeface="+mn-lt"/>
              </a:rPr>
              <a:t>The </a:t>
            </a:r>
            <a:r>
              <a:rPr lang="en-US" b="1" dirty="0">
                <a:latin typeface="+mn-lt"/>
              </a:rPr>
              <a:t>traditional method </a:t>
            </a:r>
            <a:r>
              <a:rPr lang="en-US" dirty="0">
                <a:latin typeface="+mn-lt"/>
              </a:rPr>
              <a:t>for counting cells is electrical impedance, also known as the Coulter Principle. It is used in almost every hematology analyzer.</a:t>
            </a:r>
          </a:p>
          <a:p>
            <a:endParaRPr lang="en-US" dirty="0">
              <a:latin typeface="+mn-lt"/>
            </a:endParaRPr>
          </a:p>
          <a:p>
            <a:r>
              <a:rPr lang="en-US" dirty="0">
                <a:latin typeface="+mn-lt"/>
              </a:rPr>
              <a:t>Whole blood is </a:t>
            </a:r>
            <a:r>
              <a:rPr lang="en-US" b="1" dirty="0">
                <a:latin typeface="+mn-lt"/>
              </a:rPr>
              <a:t>passed</a:t>
            </a:r>
            <a:r>
              <a:rPr lang="en-US" dirty="0">
                <a:latin typeface="+mn-lt"/>
              </a:rPr>
              <a:t> between two electrodes through an </a:t>
            </a:r>
            <a:r>
              <a:rPr lang="en-US" b="1" dirty="0">
                <a:latin typeface="+mn-lt"/>
              </a:rPr>
              <a:t>aperture so narrow </a:t>
            </a:r>
            <a:r>
              <a:rPr lang="en-US" dirty="0">
                <a:latin typeface="+mn-lt"/>
              </a:rPr>
              <a:t>that only one cell can pass through at a time. The impedance changes as a cell passes through. The change in impedance is proportional to cell volume, resulting in a cell count and measure of volume.</a:t>
            </a:r>
          </a:p>
          <a:p>
            <a:endParaRPr lang="en-US" dirty="0">
              <a:latin typeface="+mn-lt"/>
            </a:endParaRPr>
          </a:p>
          <a:p>
            <a:r>
              <a:rPr lang="en-US" dirty="0">
                <a:latin typeface="+mn-lt"/>
              </a:rPr>
              <a:t>Impedance analysis returns CBCs and three-part WBC differentials (granulocytes, lymphocytes, and monocytes) but cannot distinguish between the similarly sized granular leukocytes: eosinophils, basophils, and neutrophils.</a:t>
            </a:r>
          </a:p>
          <a:p>
            <a:endParaRPr lang="en-US" dirty="0">
              <a:latin typeface="+mn-lt"/>
            </a:endParaRPr>
          </a:p>
          <a:p>
            <a:r>
              <a:rPr lang="en-US" dirty="0">
                <a:latin typeface="+mn-lt"/>
              </a:rPr>
              <a:t>Counting rates of up to 10,000 cells per second can be achieved and a typical impedance analysis can be carried out in less than a minute.</a:t>
            </a:r>
          </a:p>
          <a:p>
            <a:endParaRPr lang="en-US" dirty="0">
              <a:latin typeface="+mn-lt"/>
            </a:endParaRPr>
          </a:p>
          <a:p>
            <a:r>
              <a:rPr lang="en-US" b="1" dirty="0">
                <a:latin typeface="+mn-lt"/>
              </a:rPr>
              <a:t>Laser Flow cytometry</a:t>
            </a:r>
          </a:p>
          <a:p>
            <a:r>
              <a:rPr lang="en-US" dirty="0">
                <a:latin typeface="+mn-lt"/>
              </a:rPr>
              <a:t>Laser flow cytometry is more expensive than impedance analysis, due to the requirement for expensive reagents, but returns detailed information about the morphology of blood cells. It is an excellent method for determining five-part WBC differentials.</a:t>
            </a:r>
          </a:p>
          <a:p>
            <a:endParaRPr lang="en-US" dirty="0">
              <a:latin typeface="+mn-lt"/>
            </a:endParaRPr>
          </a:p>
          <a:p>
            <a:r>
              <a:rPr lang="en-US" dirty="0">
                <a:latin typeface="+mn-lt"/>
              </a:rPr>
              <a:t>A single-cell stream passes through a laser beam. The absorbance is measured, and the scattered light is measured at multiple angles to determine the cell’s granularity, diameter, and inner complexity. These are the same cell morphology characteristics that can be determined manually from a slide.</a:t>
            </a:r>
          </a:p>
          <a:p>
            <a:endParaRPr lang="en-US" dirty="0">
              <a:latin typeface="+mn-lt"/>
            </a:endParaRPr>
          </a:p>
          <a:p>
            <a:r>
              <a:rPr lang="en-US" b="1" dirty="0">
                <a:latin typeface="+mn-lt"/>
              </a:rPr>
              <a:t>Fluorescent flow cytometry</a:t>
            </a:r>
          </a:p>
          <a:p>
            <a:r>
              <a:rPr lang="en-US" dirty="0">
                <a:latin typeface="+mn-lt"/>
              </a:rPr>
              <a:t>Adding fluorescent reagents extends the use of flow cytometry to measure specific cell populations. Fluorescent dyes reveal the nucleus-plasma ratio of each stained cell. It is useful for the analysis of platelets, nucleated RBCs, and reticulocytes.</a:t>
            </a:r>
          </a:p>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5</a:t>
            </a:fld>
            <a:endParaRPr lang="en-US" dirty="0"/>
          </a:p>
        </p:txBody>
      </p:sp>
    </p:spTree>
    <p:extLst>
      <p:ext uri="{BB962C8B-B14F-4D97-AF65-F5344CB8AC3E}">
        <p14:creationId xmlns:p14="http://schemas.microsoft.com/office/powerpoint/2010/main" val="3580090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1" i="0" dirty="0"/>
              <a:t>Many hospitals, health centers, rural clinics, and small doctor’s offices still </a:t>
            </a:r>
          </a:p>
          <a:p>
            <a:pPr marL="176679" indent="-176679" defTabSz="942289">
              <a:buFont typeface="Arial" panose="020B0604020202020204" pitchFamily="34" charset="0"/>
              <a:buChar char="•"/>
              <a:defRPr/>
            </a:pPr>
            <a:r>
              <a:rPr lang="en-US" b="0" i="0" dirty="0"/>
              <a:t>use the old conventional method </a:t>
            </a:r>
          </a:p>
          <a:p>
            <a:pPr marL="176679" indent="-176679" defTabSz="942289">
              <a:buFont typeface="Arial" panose="020B0604020202020204" pitchFamily="34" charset="0"/>
              <a:buChar char="•"/>
              <a:defRPr/>
            </a:pPr>
            <a:r>
              <a:rPr lang="en-US" b="0" i="0" dirty="0"/>
              <a:t>which involves </a:t>
            </a:r>
            <a:r>
              <a:rPr lang="en-US" b="1" i="0" dirty="0"/>
              <a:t>manual counting of blood cells.</a:t>
            </a:r>
            <a:r>
              <a:rPr lang="en-US" b="0" i="0" dirty="0"/>
              <a:t> </a:t>
            </a:r>
          </a:p>
          <a:p>
            <a:pPr marL="176679" indent="-176679" defTabSz="942289">
              <a:buFont typeface="Arial" panose="020B0604020202020204" pitchFamily="34" charset="0"/>
              <a:buChar char="•"/>
              <a:defRPr/>
            </a:pPr>
            <a:r>
              <a:rPr lang="en-US" b="0" i="0" dirty="0"/>
              <a:t>This technique is </a:t>
            </a:r>
            <a:r>
              <a:rPr lang="en-US" b="1" i="0" dirty="0"/>
              <a:t>time-consuming</a:t>
            </a:r>
            <a:r>
              <a:rPr lang="en-US" b="0" i="0" dirty="0"/>
              <a:t> and </a:t>
            </a:r>
          </a:p>
          <a:p>
            <a:pPr marL="176679" indent="-176679" defTabSz="942289">
              <a:buFont typeface="Arial" panose="020B0604020202020204" pitchFamily="34" charset="0"/>
              <a:buChar char="•"/>
              <a:defRPr/>
            </a:pPr>
            <a:r>
              <a:rPr lang="en-US" b="1" i="0" dirty="0"/>
              <a:t>Error prone</a:t>
            </a:r>
          </a:p>
          <a:p>
            <a:endParaRPr lang="en-US" dirty="0"/>
          </a:p>
          <a:p>
            <a:r>
              <a:rPr lang="en-US" dirty="0"/>
              <a:t>Analyzers are $20k +</a:t>
            </a:r>
          </a:p>
          <a:p>
            <a:pPr marL="176679" indent="-176679">
              <a:buFont typeface="Arial" panose="020B0604020202020204" pitchFamily="34" charset="0"/>
              <a:buChar char="•"/>
            </a:pPr>
            <a:r>
              <a:rPr lang="en-US" b="1" dirty="0"/>
              <a:t>Too much for the small clinic or rural doctor to afford</a:t>
            </a:r>
          </a:p>
          <a:p>
            <a:pPr marL="176679" indent="-176679">
              <a:buFont typeface="Arial" panose="020B0604020202020204" pitchFamily="34" charset="0"/>
              <a:buChar char="•"/>
            </a:pPr>
            <a:r>
              <a:rPr lang="en-US" dirty="0"/>
              <a:t>3rd world nation can’t $$$</a:t>
            </a:r>
          </a:p>
          <a:p>
            <a:pPr marL="176679" indent="-176679">
              <a:buFont typeface="Arial" panose="020B0604020202020204" pitchFamily="34" charset="0"/>
              <a:buChar char="•"/>
            </a:pPr>
            <a:r>
              <a:rPr lang="en-US" b="1" dirty="0"/>
              <a:t>Power requirements</a:t>
            </a:r>
          </a:p>
          <a:p>
            <a:pPr marL="176679" indent="-176679">
              <a:buFont typeface="Arial" panose="020B0604020202020204" pitchFamily="34" charset="0"/>
              <a:buChar char="•"/>
            </a:pPr>
            <a:r>
              <a:rPr lang="en-US" b="1" dirty="0"/>
              <a:t>Portability</a:t>
            </a:r>
          </a:p>
          <a:p>
            <a:pPr marL="176679" indent="-176679">
              <a:buFont typeface="Arial" panose="020B0604020202020204" pitchFamily="34" charset="0"/>
              <a:buChar char="•"/>
            </a:pPr>
            <a:r>
              <a:rPr lang="en-US" b="1" dirty="0"/>
              <a:t>Ease of use</a:t>
            </a:r>
          </a:p>
          <a:p>
            <a:pPr marL="176679" indent="-176679">
              <a:buFont typeface="Arial" panose="020B0604020202020204" pitchFamily="34" charset="0"/>
              <a:buChar char="•"/>
            </a:pPr>
            <a:r>
              <a:rPr lang="en-US" b="1" dirty="0"/>
              <a:t>Training</a:t>
            </a:r>
          </a:p>
          <a:p>
            <a:pPr marL="176679" indent="-176679">
              <a:buFont typeface="Arial" panose="020B0604020202020204" pitchFamily="34" charset="0"/>
              <a:buChar char="•"/>
            </a:pPr>
            <a:r>
              <a:rPr lang="en-US" dirty="0"/>
              <a:t>Availability</a:t>
            </a:r>
          </a:p>
          <a:p>
            <a:pPr marL="176679" indent="-176679" defTabSz="942289">
              <a:buFont typeface="Arial" panose="020B0604020202020204" pitchFamily="34" charset="0"/>
              <a:buChar char="•"/>
            </a:pPr>
            <a:r>
              <a:rPr lang="en-US" b="0" i="0" dirty="0">
                <a:solidFill>
                  <a:srgbClr val="000000"/>
                </a:solidFill>
                <a:effectLst/>
                <a:latin typeface="+mn-lt"/>
              </a:rPr>
              <a:t>Frequently cleaned and recalibrated. </a:t>
            </a:r>
            <a:endParaRPr lang="en-US" b="0" i="0" dirty="0"/>
          </a:p>
          <a:p>
            <a:endParaRPr lang="en-US" dirty="0">
              <a:latin typeface="+mn-lt"/>
            </a:endParaRPr>
          </a:p>
          <a:p>
            <a:pPr algn="l" fontAlgn="base"/>
            <a:r>
              <a:rPr lang="en-US" b="1" i="0" dirty="0">
                <a:solidFill>
                  <a:srgbClr val="1A4180"/>
                </a:solidFill>
                <a:effectLst/>
                <a:latin typeface="+mn-lt"/>
              </a:rPr>
              <a:t>Footprint </a:t>
            </a:r>
            <a:r>
              <a:rPr lang="en-US" b="1" i="0" dirty="0">
                <a:solidFill>
                  <a:srgbClr val="000000"/>
                </a:solidFill>
                <a:effectLst/>
                <a:latin typeface="+mn-lt"/>
              </a:rPr>
              <a:t>vary small benchtop units to large automated machines</a:t>
            </a:r>
            <a:r>
              <a:rPr lang="en-US" b="0" i="0" dirty="0">
                <a:solidFill>
                  <a:srgbClr val="000000"/>
                </a:solidFill>
                <a:effectLst/>
                <a:latin typeface="+mn-lt"/>
              </a:rPr>
              <a:t>. </a:t>
            </a:r>
          </a:p>
          <a:p>
            <a:pPr algn="l" fontAlgn="base"/>
            <a:r>
              <a:rPr lang="en-US" b="1" i="0" dirty="0">
                <a:solidFill>
                  <a:srgbClr val="000000"/>
                </a:solidFill>
                <a:effectLst/>
                <a:latin typeface="+mn-lt"/>
              </a:rPr>
              <a:t>16.9 in. × 14.2 in. × 14.2 in. and weighs only 30.9 lb</a:t>
            </a:r>
            <a:r>
              <a:rPr lang="en-US" b="0" i="0" dirty="0">
                <a:solidFill>
                  <a:srgbClr val="000000"/>
                </a:solidFill>
                <a:effectLst/>
                <a:latin typeface="+mn-lt"/>
              </a:rPr>
              <a:t>.</a:t>
            </a:r>
          </a:p>
          <a:p>
            <a:pPr algn="l" fontAlgn="base"/>
            <a:r>
              <a:rPr lang="en-US" b="0" i="0" dirty="0">
                <a:solidFill>
                  <a:srgbClr val="000000"/>
                </a:solidFill>
                <a:effectLst/>
                <a:latin typeface="+mn-lt"/>
              </a:rPr>
              <a:t>The 801 model is </a:t>
            </a:r>
            <a:r>
              <a:rPr lang="en-US" b="1" i="0" dirty="0">
                <a:solidFill>
                  <a:srgbClr val="000000"/>
                </a:solidFill>
                <a:effectLst/>
                <a:latin typeface="+mn-lt"/>
              </a:rPr>
              <a:t>26 ft long × 4 ft deep and can analyze 120 slides/hr </a:t>
            </a:r>
            <a:r>
              <a:rPr lang="en-US" b="0" i="0" dirty="0">
                <a:solidFill>
                  <a:srgbClr val="000000"/>
                </a:solidFill>
                <a:effectLst/>
                <a:latin typeface="+mn-lt"/>
              </a:rPr>
              <a:t>and 900 CBCs/hr. </a:t>
            </a:r>
          </a:p>
          <a:p>
            <a:endParaRPr lang="en-US" dirty="0">
              <a:latin typeface="+mn-lt"/>
            </a:endParaRPr>
          </a:p>
          <a:p>
            <a:r>
              <a:rPr lang="en-US" dirty="0">
                <a:latin typeface="+mn-lt"/>
              </a:rPr>
              <a:t>https://www.siemens-healthineers.com/en-us/hematology/systems/advia-360-hematology-system  </a:t>
            </a:r>
          </a:p>
          <a:p>
            <a:r>
              <a:rPr lang="en-US" dirty="0">
                <a:latin typeface="+mn-lt"/>
              </a:rPr>
              <a:t>$13, 000</a:t>
            </a:r>
          </a:p>
          <a:p>
            <a:r>
              <a:rPr lang="en-US" b="0" i="0" dirty="0">
                <a:solidFill>
                  <a:srgbClr val="1A1A1A"/>
                </a:solidFill>
                <a:effectLst/>
                <a:latin typeface="+mn-lt"/>
              </a:rPr>
              <a:t>The ADVIA</a:t>
            </a:r>
            <a:r>
              <a:rPr lang="en-US" b="0" i="0" baseline="30000" dirty="0">
                <a:solidFill>
                  <a:srgbClr val="1A1A1A"/>
                </a:solidFill>
                <a:effectLst/>
                <a:latin typeface="+mn-lt"/>
              </a:rPr>
              <a:t>®</a:t>
            </a:r>
            <a:r>
              <a:rPr lang="en-US" b="0" i="0" dirty="0">
                <a:solidFill>
                  <a:srgbClr val="1A1A1A"/>
                </a:solidFill>
                <a:effectLst/>
                <a:latin typeface="+mn-lt"/>
              </a:rPr>
              <a:t> 360 Hematology System offers low-volume and small-scale testing environments a fast and reliable hematology solution that fits within their budget. Whether used as a stand-alone system in a satellite laboratory or a backup for a primary hematology analyzer, the easy-to-use ADVIA 360 system’s convenient features help labs optimize and manage workflow. </a:t>
            </a:r>
          </a:p>
          <a:p>
            <a:pPr algn="l" fontAlgn="base"/>
            <a:r>
              <a:rPr lang="en-US" b="1" i="0" dirty="0">
                <a:solidFill>
                  <a:srgbClr val="1A4180"/>
                </a:solidFill>
                <a:effectLst/>
                <a:latin typeface="+mn-lt"/>
              </a:rPr>
              <a:t>Footprint</a:t>
            </a:r>
          </a:p>
          <a:p>
            <a:pPr algn="l" fontAlgn="base"/>
            <a:r>
              <a:rPr lang="en-US" b="0" i="0" dirty="0">
                <a:solidFill>
                  <a:srgbClr val="000000"/>
                </a:solidFill>
                <a:effectLst/>
                <a:latin typeface="+mn-lt"/>
              </a:rPr>
              <a:t>Systems vary from small benchtop units to large automated machines. The ABX Micros ES 60 from </a:t>
            </a:r>
            <a:r>
              <a:rPr lang="en-US" b="1" i="0" dirty="0">
                <a:solidFill>
                  <a:srgbClr val="000000"/>
                </a:solidFill>
                <a:effectLst/>
                <a:latin typeface="+mn-lt"/>
              </a:rPr>
              <a:t>Horiba</a:t>
            </a:r>
            <a:r>
              <a:rPr lang="en-US" b="0" i="0" dirty="0">
                <a:solidFill>
                  <a:srgbClr val="000000"/>
                </a:solidFill>
                <a:effectLst/>
                <a:latin typeface="+mn-lt"/>
              </a:rPr>
              <a:t> is a compact benchtop unit that delivers CBC + 3–diff. It has a touchscreen interface and can store 1000 patient results with histograms. It has a footprint of </a:t>
            </a:r>
            <a:r>
              <a:rPr lang="en-US" b="1" i="0" dirty="0">
                <a:solidFill>
                  <a:srgbClr val="000000"/>
                </a:solidFill>
                <a:effectLst/>
                <a:latin typeface="+mn-lt"/>
              </a:rPr>
              <a:t>16.9 in. × 14.2 in. × 14.2 in. and weighs only 30.9 lb</a:t>
            </a:r>
            <a:r>
              <a:rPr lang="en-US" b="0" i="0" dirty="0">
                <a:solidFill>
                  <a:srgbClr val="000000"/>
                </a:solidFill>
                <a:effectLst/>
                <a:latin typeface="+mn-lt"/>
              </a:rPr>
              <a:t>.</a:t>
            </a:r>
          </a:p>
          <a:p>
            <a:pPr algn="l" fontAlgn="base"/>
            <a:r>
              <a:rPr lang="en-US" b="0" i="0" dirty="0">
                <a:solidFill>
                  <a:srgbClr val="000000"/>
                </a:solidFill>
                <a:effectLst/>
                <a:latin typeface="+mn-lt"/>
              </a:rPr>
              <a:t>The freestanding automated XN-9000 from </a:t>
            </a:r>
            <a:r>
              <a:rPr lang="en-US" b="1" i="0" dirty="0">
                <a:solidFill>
                  <a:srgbClr val="000000"/>
                </a:solidFill>
                <a:effectLst/>
                <a:latin typeface="+mn-lt"/>
              </a:rPr>
              <a:t>Sysmex</a:t>
            </a:r>
            <a:r>
              <a:rPr lang="en-US" b="0" i="0" dirty="0">
                <a:solidFill>
                  <a:srgbClr val="000000"/>
                </a:solidFill>
                <a:effectLst/>
                <a:latin typeface="+mn-lt"/>
              </a:rPr>
              <a:t> is scalable. The 801 model is </a:t>
            </a:r>
            <a:r>
              <a:rPr lang="en-US" b="1" i="0" dirty="0">
                <a:solidFill>
                  <a:srgbClr val="000000"/>
                </a:solidFill>
                <a:effectLst/>
                <a:latin typeface="+mn-lt"/>
              </a:rPr>
              <a:t>26 ft long × 4 ft deep and can analyze 120 slides/hr </a:t>
            </a:r>
            <a:r>
              <a:rPr lang="en-US" b="0" i="0" dirty="0">
                <a:solidFill>
                  <a:srgbClr val="000000"/>
                </a:solidFill>
                <a:effectLst/>
                <a:latin typeface="+mn-lt"/>
              </a:rPr>
              <a:t>and 900 CBCs/hr. If linear floor space is limited, a corner unit can be added.</a:t>
            </a:r>
          </a:p>
        </p:txBody>
      </p:sp>
      <p:sp>
        <p:nvSpPr>
          <p:cNvPr id="4" name="Slide Number Placeholder 3"/>
          <p:cNvSpPr>
            <a:spLocks noGrp="1"/>
          </p:cNvSpPr>
          <p:nvPr>
            <p:ph type="sldNum" sz="quarter" idx="5"/>
          </p:nvPr>
        </p:nvSpPr>
        <p:spPr/>
        <p:txBody>
          <a:bodyPr/>
          <a:lstStyle/>
          <a:p>
            <a:fld id="{6B8CEDD0-1A58-45DF-8982-D31E18E44F2A}" type="slidenum">
              <a:rPr lang="en-US" smtClean="0"/>
              <a:t>6</a:t>
            </a:fld>
            <a:endParaRPr lang="en-US" dirty="0"/>
          </a:p>
        </p:txBody>
      </p:sp>
    </p:spTree>
    <p:extLst>
      <p:ext uri="{BB962C8B-B14F-4D97-AF65-F5344CB8AC3E}">
        <p14:creationId xmlns:p14="http://schemas.microsoft.com/office/powerpoint/2010/main" val="502386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RBCs, also known as erythrocytes, are the most common blood cell type and are responsible primarily for carrying oxygen and carbon dioxide to the entire body. WBCs, also known as leukocytes, are the primary defense system against infectious disease and foreign invaders. WBCs are much less common than RBCs. For example, the number of WBCs in adult males ranges from 4.5 to 11.5 thousand in 1 microliter, where the number of RBCs in adult males ranges from 4.6 to 6 million in 1 </a:t>
            </a:r>
            <a:r>
              <a:rPr lang="en-US" dirty="0" err="1"/>
              <a:t>microlitre</a:t>
            </a:r>
            <a:r>
              <a:rPr lang="en-US" dirty="0"/>
              <a:t> [1]. Platelets, also known as thrombocytes, are non-nucleated entities and are 2 to 4 micrometers in diameter, and is responsible for repairing</a:t>
            </a:r>
          </a:p>
          <a:p>
            <a:pPr algn="l"/>
            <a:r>
              <a:rPr lang="en-US" dirty="0"/>
              <a:t>blood vessels in case of injury.</a:t>
            </a:r>
          </a:p>
        </p:txBody>
      </p:sp>
      <p:sp>
        <p:nvSpPr>
          <p:cNvPr id="4" name="Slide Number Placeholder 3"/>
          <p:cNvSpPr>
            <a:spLocks noGrp="1"/>
          </p:cNvSpPr>
          <p:nvPr>
            <p:ph type="sldNum" sz="quarter" idx="5"/>
          </p:nvPr>
        </p:nvSpPr>
        <p:spPr/>
        <p:txBody>
          <a:bodyPr/>
          <a:lstStyle/>
          <a:p>
            <a:fld id="{6B8CEDD0-1A58-45DF-8982-D31E18E44F2A}" type="slidenum">
              <a:rPr lang="en-US" smtClean="0"/>
              <a:t>7</a:t>
            </a:fld>
            <a:endParaRPr lang="en-US" dirty="0"/>
          </a:p>
        </p:txBody>
      </p:sp>
    </p:spTree>
    <p:extLst>
      <p:ext uri="{BB962C8B-B14F-4D97-AF65-F5344CB8AC3E}">
        <p14:creationId xmlns:p14="http://schemas.microsoft.com/office/powerpoint/2010/main" val="1958168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latin typeface="+mn-lt"/>
              </a:rPr>
              <a:t>400X</a:t>
            </a:r>
            <a:r>
              <a:rPr lang="en-US" b="1" dirty="0">
                <a:latin typeface="+mn-lt"/>
              </a:rPr>
              <a:t> Magnification</a:t>
            </a:r>
          </a:p>
          <a:p>
            <a:pPr algn="l"/>
            <a:r>
              <a:rPr lang="en-US" b="0" i="0" dirty="0">
                <a:solidFill>
                  <a:srgbClr val="0066CC"/>
                </a:solidFill>
                <a:effectLst/>
                <a:latin typeface="+mn-lt"/>
              </a:rPr>
              <a:t>The </a:t>
            </a:r>
            <a:r>
              <a:rPr lang="en-US" b="1" i="0" dirty="0">
                <a:solidFill>
                  <a:srgbClr val="0066CC"/>
                </a:solidFill>
                <a:effectLst/>
                <a:latin typeface="+mn-lt"/>
              </a:rPr>
              <a:t>red blood cells </a:t>
            </a:r>
            <a:r>
              <a:rPr lang="en-US" b="0" i="0" dirty="0">
                <a:solidFill>
                  <a:srgbClr val="0066CC"/>
                </a:solidFill>
                <a:effectLst/>
                <a:latin typeface="+mn-lt"/>
              </a:rPr>
              <a:t>in this image </a:t>
            </a:r>
            <a:r>
              <a:rPr lang="en-US" b="1" i="0" dirty="0">
                <a:solidFill>
                  <a:srgbClr val="0066CC"/>
                </a:solidFill>
                <a:effectLst/>
                <a:latin typeface="+mn-lt"/>
              </a:rPr>
              <a:t>are stacked on top of each other. </a:t>
            </a:r>
          </a:p>
          <a:p>
            <a:pPr algn="l"/>
            <a:r>
              <a:rPr lang="en-US" b="0" i="0" dirty="0">
                <a:solidFill>
                  <a:srgbClr val="0066CC"/>
                </a:solidFill>
                <a:effectLst/>
                <a:latin typeface="+mn-lt"/>
              </a:rPr>
              <a:t>We included it to show you what </a:t>
            </a:r>
            <a:r>
              <a:rPr lang="en-US" b="1" i="0" dirty="0">
                <a:solidFill>
                  <a:srgbClr val="0066CC"/>
                </a:solidFill>
                <a:effectLst/>
                <a:latin typeface="+mn-lt"/>
              </a:rPr>
              <a:t>an unacceptable smear </a:t>
            </a:r>
            <a:r>
              <a:rPr lang="en-US" b="0" i="0" dirty="0">
                <a:solidFill>
                  <a:srgbClr val="0066CC"/>
                </a:solidFill>
                <a:effectLst/>
                <a:latin typeface="+mn-lt"/>
              </a:rPr>
              <a:t>looks like! </a:t>
            </a:r>
          </a:p>
          <a:p>
            <a:pPr defTabSz="942289"/>
            <a:r>
              <a:rPr lang="en-US" dirty="0"/>
              <a:t>The Platelets are the small purple dots</a:t>
            </a:r>
            <a:endParaRPr lang="en-US" dirty="0">
              <a:latin typeface="+mn-lt"/>
            </a:endParaRPr>
          </a:p>
          <a:p>
            <a:endParaRPr lang="en-US" dirty="0">
              <a:latin typeface="+mn-lt"/>
            </a:endParaRPr>
          </a:p>
          <a:p>
            <a:r>
              <a:rPr lang="en-US" dirty="0">
                <a:latin typeface="+mn-lt"/>
              </a:rPr>
              <a:t>https://www.austincc.edu/histologyhelp/tissues/tt_blood.html </a:t>
            </a:r>
          </a:p>
          <a:p>
            <a:pPr algn="l"/>
            <a:r>
              <a:rPr lang="en-US" b="0" i="0" dirty="0">
                <a:solidFill>
                  <a:srgbClr val="0066CC"/>
                </a:solidFill>
                <a:effectLst/>
                <a:latin typeface="+mn-lt"/>
              </a:rPr>
              <a:t>The red blood cells in this image are stacked up on top of each other. </a:t>
            </a:r>
          </a:p>
          <a:p>
            <a:pPr algn="l"/>
            <a:r>
              <a:rPr lang="en-US" b="0" i="0" dirty="0">
                <a:solidFill>
                  <a:srgbClr val="0066CC"/>
                </a:solidFill>
                <a:effectLst/>
                <a:latin typeface="+mn-lt"/>
              </a:rPr>
              <a:t>We included it to show you what an unacceptable smear looks like! </a:t>
            </a:r>
          </a:p>
          <a:p>
            <a:pPr algn="l"/>
            <a:r>
              <a:rPr lang="en-US" b="0" i="0" dirty="0">
                <a:solidFill>
                  <a:srgbClr val="0066CC"/>
                </a:solidFill>
                <a:effectLst/>
                <a:latin typeface="+mn-lt"/>
              </a:rPr>
              <a:t>But it does have the advantage of including two kinds of white blood cell that are different from the one seen in the image above. </a:t>
            </a:r>
          </a:p>
          <a:p>
            <a:pPr algn="l"/>
            <a:r>
              <a:rPr lang="en-US" b="0" i="0" dirty="0">
                <a:solidFill>
                  <a:srgbClr val="0066CC"/>
                </a:solidFill>
                <a:effectLst/>
                <a:latin typeface="+mn-lt"/>
              </a:rPr>
              <a:t>The leukocyte on the left has many very dark granules in its cytoplasm. </a:t>
            </a:r>
          </a:p>
          <a:p>
            <a:pPr algn="l"/>
            <a:r>
              <a:rPr lang="en-US" b="0" i="0" dirty="0">
                <a:solidFill>
                  <a:srgbClr val="0066CC"/>
                </a:solidFill>
                <a:effectLst/>
                <a:latin typeface="+mn-lt"/>
              </a:rPr>
              <a:t>The granules are so dark that you can't see the nucleus. </a:t>
            </a:r>
          </a:p>
          <a:p>
            <a:pPr algn="l"/>
            <a:r>
              <a:rPr lang="en-US" b="0" i="0" dirty="0">
                <a:solidFill>
                  <a:srgbClr val="0066CC"/>
                </a:solidFill>
                <a:effectLst/>
                <a:latin typeface="+mn-lt"/>
              </a:rPr>
              <a:t>The leukocyte on the right has a two-lobed nucleus and reddish-orange granules in its cytoplasm. </a:t>
            </a:r>
          </a:p>
          <a:p>
            <a:pPr algn="l"/>
            <a:r>
              <a:rPr lang="en-US" b="1" i="0" dirty="0">
                <a:solidFill>
                  <a:srgbClr val="0066CC"/>
                </a:solidFill>
                <a:effectLst/>
                <a:latin typeface="+mn-lt"/>
              </a:rPr>
              <a:t>The thrombocytes, or platelets, do how show very well in these images. </a:t>
            </a:r>
          </a:p>
          <a:p>
            <a:pPr algn="l"/>
            <a:r>
              <a:rPr lang="en-US" b="1" i="0" dirty="0">
                <a:solidFill>
                  <a:srgbClr val="0066CC"/>
                </a:solidFill>
                <a:effectLst/>
                <a:latin typeface="+mn-lt"/>
              </a:rPr>
              <a:t>You can see them if you look very carefully between the other cells. They will look like small purple dots.</a:t>
            </a:r>
          </a:p>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8</a:t>
            </a:fld>
            <a:endParaRPr lang="en-US" dirty="0"/>
          </a:p>
        </p:txBody>
      </p:sp>
    </p:spTree>
    <p:extLst>
      <p:ext uri="{BB962C8B-B14F-4D97-AF65-F5344CB8AC3E}">
        <p14:creationId xmlns:p14="http://schemas.microsoft.com/office/powerpoint/2010/main" val="1666699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idea: Why not use something like this.</a:t>
            </a:r>
          </a:p>
          <a:p>
            <a:r>
              <a:rPr lang="en-US" dirty="0"/>
              <a:t>Cost effective</a:t>
            </a:r>
          </a:p>
          <a:p>
            <a:r>
              <a:rPr lang="en-US" dirty="0"/>
              <a:t>Light weight</a:t>
            </a:r>
          </a:p>
          <a:p>
            <a:r>
              <a:rPr lang="en-US" dirty="0"/>
              <a:t>Portable</a:t>
            </a:r>
          </a:p>
          <a:p>
            <a:r>
              <a:rPr lang="en-US" dirty="0"/>
              <a:t>Low maintenance</a:t>
            </a:r>
          </a:p>
          <a:p>
            <a:pPr marL="235572" lvl="3">
              <a:spcBef>
                <a:spcPts val="1031"/>
              </a:spcBef>
            </a:pPr>
            <a:r>
              <a:rPr lang="en-US" b="1" i="1" dirty="0"/>
              <a:t>40 – </a:t>
            </a:r>
            <a:r>
              <a:rPr lang="en-US" b="1" i="1" dirty="0" err="1"/>
              <a:t>1000x</a:t>
            </a:r>
            <a:r>
              <a:rPr lang="en-US" b="1" i="1" dirty="0"/>
              <a:t> Magnification:  $22</a:t>
            </a:r>
          </a:p>
          <a:p>
            <a:pPr marL="235572" lvl="3">
              <a:spcBef>
                <a:spcPts val="1031"/>
              </a:spcBef>
            </a:pPr>
            <a:r>
              <a:rPr lang="en-US" b="1" i="1" dirty="0"/>
              <a:t>Raspberry Pi 4:  $67</a:t>
            </a:r>
          </a:p>
          <a:p>
            <a:pPr marL="235572" lvl="3">
              <a:spcBef>
                <a:spcPts val="1031"/>
              </a:spcBef>
            </a:pPr>
            <a:r>
              <a:rPr lang="en-US" b="1" i="1" dirty="0"/>
              <a:t>Touchscreen:  $30</a:t>
            </a:r>
          </a:p>
          <a:p>
            <a:pPr marL="235572" lvl="3">
              <a:spcBef>
                <a:spcPts val="1031"/>
              </a:spcBef>
            </a:pPr>
            <a:r>
              <a:rPr lang="en-US" b="1" i="1" dirty="0"/>
              <a:t>Total Cost:  $120</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pPr/>
              <a:t>9</a:t>
            </a:fld>
            <a:endParaRPr lang="en-US" dirty="0"/>
          </a:p>
        </p:txBody>
      </p:sp>
    </p:spTree>
    <p:extLst>
      <p:ext uri="{BB962C8B-B14F-4D97-AF65-F5344CB8AC3E}">
        <p14:creationId xmlns:p14="http://schemas.microsoft.com/office/powerpoint/2010/main" val="91502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machines cost $20,000 and up</a:t>
            </a:r>
          </a:p>
          <a:p>
            <a:r>
              <a:rPr lang="en-US" dirty="0"/>
              <a:t>Assumption:  The slide is properly prepared by someone else for reading</a:t>
            </a:r>
          </a:p>
          <a:p>
            <a:r>
              <a:rPr lang="en-US" dirty="0"/>
              <a:t>Our project will read the slide to the appropriate medical standards / tolerances </a:t>
            </a:r>
          </a:p>
          <a:p>
            <a:endParaRPr lang="en-US" dirty="0"/>
          </a:p>
        </p:txBody>
      </p:sp>
      <p:sp>
        <p:nvSpPr>
          <p:cNvPr id="4" name="Slide Number Placeholder 3"/>
          <p:cNvSpPr>
            <a:spLocks noGrp="1"/>
          </p:cNvSpPr>
          <p:nvPr>
            <p:ph type="sldNum" sz="quarter" idx="5"/>
          </p:nvPr>
        </p:nvSpPr>
        <p:spPr/>
        <p:txBody>
          <a:bodyPr/>
          <a:lstStyle/>
          <a:p>
            <a:fld id="{6B8CEDD0-1A58-45DF-8982-D31E18E44F2A}" type="slidenum">
              <a:rPr lang="en-US" smtClean="0"/>
              <a:t>10</a:t>
            </a:fld>
            <a:endParaRPr lang="en-US" dirty="0"/>
          </a:p>
        </p:txBody>
      </p:sp>
    </p:spTree>
    <p:extLst>
      <p:ext uri="{BB962C8B-B14F-4D97-AF65-F5344CB8AC3E}">
        <p14:creationId xmlns:p14="http://schemas.microsoft.com/office/powerpoint/2010/main" val="1474854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544B-FCE8-7206-9448-C5B41E30FA6A}"/>
              </a:ext>
            </a:extLst>
          </p:cNvPr>
          <p:cNvSpPr>
            <a:spLocks noGrp="1"/>
          </p:cNvSpPr>
          <p:nvPr>
            <p:ph type="ctrTitle"/>
          </p:nvPr>
        </p:nvSpPr>
        <p:spPr>
          <a:xfrm>
            <a:off x="1524000" y="1122363"/>
            <a:ext cx="9144000" cy="2387600"/>
          </a:xfrm>
        </p:spPr>
        <p:txBody>
          <a:bodyPr anchor="b"/>
          <a:lstStyle>
            <a:lvl1pPr algn="ctr">
              <a:lnSpc>
                <a:spcPct val="100000"/>
              </a:lnSpc>
              <a:defRPr sz="6000">
                <a:latin typeface="+mn-lt"/>
              </a:defRPr>
            </a:lvl1pPr>
          </a:lstStyle>
          <a:p>
            <a:r>
              <a:rPr lang="en-US"/>
              <a:t>Click to edit Master title style</a:t>
            </a:r>
          </a:p>
        </p:txBody>
      </p:sp>
      <p:sp>
        <p:nvSpPr>
          <p:cNvPr id="3" name="Subtitle 2">
            <a:extLst>
              <a:ext uri="{FF2B5EF4-FFF2-40B4-BE49-F238E27FC236}">
                <a16:creationId xmlns:a16="http://schemas.microsoft.com/office/drawing/2014/main" id="{94C6E9D9-E5C6-3D39-A50F-175EF2198AC2}"/>
              </a:ext>
            </a:extLst>
          </p:cNvPr>
          <p:cNvSpPr>
            <a:spLocks noGrp="1"/>
          </p:cNvSpPr>
          <p:nvPr>
            <p:ph type="subTitle" idx="1"/>
          </p:nvPr>
        </p:nvSpPr>
        <p:spPr>
          <a:xfrm>
            <a:off x="1524000" y="3602038"/>
            <a:ext cx="9144000" cy="1655762"/>
          </a:xfrm>
        </p:spPr>
        <p:txBody>
          <a:bodyPr/>
          <a:lstStyle>
            <a:lvl1pPr marL="0" indent="0" algn="ctr">
              <a:lnSpc>
                <a:spcPct val="100000"/>
              </a:lnSpc>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9E8B81-7629-C05A-A3BF-575F33943FB0}"/>
              </a:ext>
            </a:extLst>
          </p:cNvPr>
          <p:cNvSpPr>
            <a:spLocks noGrp="1"/>
          </p:cNvSpPr>
          <p:nvPr>
            <p:ph type="dt" sz="half" idx="10"/>
          </p:nvPr>
        </p:nvSpPr>
        <p:spPr/>
        <p:txBody>
          <a:bodyPr/>
          <a:lstStyle>
            <a:lvl1pPr>
              <a:lnSpc>
                <a:spcPct val="100000"/>
              </a:lnSpc>
              <a:defRPr>
                <a:latin typeface="+mn-lt"/>
              </a:defRPr>
            </a:lvl1pPr>
          </a:lstStyle>
          <a:p>
            <a:fld id="{98996CED-B773-4CEB-BE4A-6EFF084BF60B}" type="datetime1">
              <a:rPr lang="en-US" smtClean="0"/>
              <a:t>11/15/2022</a:t>
            </a:fld>
            <a:endParaRPr lang="en-US" dirty="0"/>
          </a:p>
        </p:txBody>
      </p:sp>
      <p:sp>
        <p:nvSpPr>
          <p:cNvPr id="5" name="Footer Placeholder 4">
            <a:extLst>
              <a:ext uri="{FF2B5EF4-FFF2-40B4-BE49-F238E27FC236}">
                <a16:creationId xmlns:a16="http://schemas.microsoft.com/office/drawing/2014/main" id="{37068EE7-42EA-12A3-209F-39BB7037AA45}"/>
              </a:ext>
            </a:extLst>
          </p:cNvPr>
          <p:cNvSpPr>
            <a:spLocks noGrp="1"/>
          </p:cNvSpPr>
          <p:nvPr>
            <p:ph type="ftr" sz="quarter" idx="11"/>
          </p:nvPr>
        </p:nvSpPr>
        <p:spPr/>
        <p:txBody>
          <a:bodyPr/>
          <a:lstStyle>
            <a:lvl1pPr>
              <a:lnSpc>
                <a:spcPct val="100000"/>
              </a:lnSpc>
              <a:defRPr>
                <a:latin typeface="+mn-lt"/>
              </a:defRPr>
            </a:lvl1pPr>
          </a:lstStyle>
          <a:p>
            <a:endParaRPr lang="en-US" dirty="0"/>
          </a:p>
        </p:txBody>
      </p:sp>
      <p:sp>
        <p:nvSpPr>
          <p:cNvPr id="6" name="Slide Number Placeholder 5">
            <a:extLst>
              <a:ext uri="{FF2B5EF4-FFF2-40B4-BE49-F238E27FC236}">
                <a16:creationId xmlns:a16="http://schemas.microsoft.com/office/drawing/2014/main" id="{AC3899D4-93D1-D210-F6CB-329F5A4C5279}"/>
              </a:ext>
            </a:extLst>
          </p:cNvPr>
          <p:cNvSpPr>
            <a:spLocks noGrp="1"/>
          </p:cNvSpPr>
          <p:nvPr>
            <p:ph type="sldNum" sz="quarter" idx="12"/>
          </p:nvPr>
        </p:nvSpPr>
        <p:spPr/>
        <p:txBody>
          <a:bodyPr/>
          <a:lstStyle>
            <a:lvl1pPr>
              <a:lnSpc>
                <a:spcPct val="100000"/>
              </a:lnSpc>
              <a:defRPr>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566747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0CE77-80EF-2BDA-5592-53934CD629F9}"/>
              </a:ext>
            </a:extLst>
          </p:cNvPr>
          <p:cNvSpPr>
            <a:spLocks noGrp="1"/>
          </p:cNvSpPr>
          <p:nvPr>
            <p:ph type="title"/>
          </p:nvPr>
        </p:nvSpPr>
        <p:spPr/>
        <p:txBody>
          <a:bodyPr/>
          <a:lstStyle>
            <a:lvl1pPr>
              <a:lnSpc>
                <a:spcPct val="100000"/>
              </a:lnSpc>
              <a:defRPr>
                <a:solidFill>
                  <a:srgbClr val="0B0284"/>
                </a:solidFill>
                <a:latin typeface="+mn-lt"/>
              </a:defRPr>
            </a:lvl1pPr>
          </a:lstStyle>
          <a:p>
            <a:r>
              <a:rPr lang="en-US"/>
              <a:t>Click to edit Master title style</a:t>
            </a:r>
          </a:p>
        </p:txBody>
      </p:sp>
      <p:sp>
        <p:nvSpPr>
          <p:cNvPr id="3" name="Vertical Text Placeholder 2">
            <a:extLst>
              <a:ext uri="{FF2B5EF4-FFF2-40B4-BE49-F238E27FC236}">
                <a16:creationId xmlns:a16="http://schemas.microsoft.com/office/drawing/2014/main" id="{55EAE0C6-67E4-9E52-F4CB-E022F19CCDB3}"/>
              </a:ext>
            </a:extLst>
          </p:cNvPr>
          <p:cNvSpPr>
            <a:spLocks noGrp="1"/>
          </p:cNvSpPr>
          <p:nvPr>
            <p:ph type="body" orient="vert" idx="1"/>
          </p:nvPr>
        </p:nvSpPr>
        <p:spPr/>
        <p:txBody>
          <a:bodyPr vert="eaVert"/>
          <a:lstStyle>
            <a:lvl1pPr>
              <a:lnSpc>
                <a:spcPct val="100000"/>
              </a:lnSpc>
              <a:defRPr>
                <a:solidFill>
                  <a:srgbClr val="0B0284"/>
                </a:solidFill>
                <a:latin typeface="+mn-lt"/>
              </a:defRPr>
            </a:lvl1pPr>
            <a:lvl2pPr>
              <a:lnSpc>
                <a:spcPct val="100000"/>
              </a:lnSpc>
              <a:defRPr>
                <a:solidFill>
                  <a:srgbClr val="0B0284"/>
                </a:solidFill>
                <a:latin typeface="+mn-lt"/>
              </a:defRPr>
            </a:lvl2pPr>
            <a:lvl3pPr>
              <a:lnSpc>
                <a:spcPct val="100000"/>
              </a:lnSpc>
              <a:defRPr>
                <a:solidFill>
                  <a:srgbClr val="0B0284"/>
                </a:solidFill>
                <a:latin typeface="+mn-lt"/>
              </a:defRPr>
            </a:lvl3pPr>
            <a:lvl4pPr>
              <a:lnSpc>
                <a:spcPct val="100000"/>
              </a:lnSpc>
              <a:defRPr>
                <a:solidFill>
                  <a:srgbClr val="0B0284"/>
                </a:solidFill>
                <a:latin typeface="+mn-lt"/>
              </a:defRPr>
            </a:lvl4pPr>
            <a:lvl5pPr>
              <a:lnSpc>
                <a:spcPct val="100000"/>
              </a:lnSpc>
              <a:defRPr>
                <a:solidFill>
                  <a:srgbClr val="0B0284"/>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77B89-F656-F993-B291-E29E65B9D813}"/>
              </a:ext>
            </a:extLst>
          </p:cNvPr>
          <p:cNvSpPr>
            <a:spLocks noGrp="1"/>
          </p:cNvSpPr>
          <p:nvPr>
            <p:ph type="dt" sz="half" idx="10"/>
          </p:nvPr>
        </p:nvSpPr>
        <p:spPr/>
        <p:txBody>
          <a:bodyPr/>
          <a:lstStyle>
            <a:lvl1pPr>
              <a:lnSpc>
                <a:spcPct val="100000"/>
              </a:lnSpc>
              <a:defRPr>
                <a:solidFill>
                  <a:srgbClr val="0B0284"/>
                </a:solidFill>
                <a:latin typeface="+mn-lt"/>
              </a:defRPr>
            </a:lvl1pPr>
          </a:lstStyle>
          <a:p>
            <a:fld id="{2FF53B4D-DCD5-465E-B012-E1F078966A5A}" type="datetime1">
              <a:rPr lang="en-US" smtClean="0"/>
              <a:t>11/15/2022</a:t>
            </a:fld>
            <a:endParaRPr lang="en-US" dirty="0"/>
          </a:p>
        </p:txBody>
      </p:sp>
      <p:sp>
        <p:nvSpPr>
          <p:cNvPr id="5" name="Footer Placeholder 4">
            <a:extLst>
              <a:ext uri="{FF2B5EF4-FFF2-40B4-BE49-F238E27FC236}">
                <a16:creationId xmlns:a16="http://schemas.microsoft.com/office/drawing/2014/main" id="{67945938-5646-CB16-F795-9957D5185E14}"/>
              </a:ext>
            </a:extLst>
          </p:cNvPr>
          <p:cNvSpPr>
            <a:spLocks noGrp="1"/>
          </p:cNvSpPr>
          <p:nvPr>
            <p:ph type="ftr" sz="quarter" idx="11"/>
          </p:nvPr>
        </p:nvSpPr>
        <p:spPr/>
        <p:txBody>
          <a:bodyPr/>
          <a:lstStyle>
            <a:lvl1pPr>
              <a:lnSpc>
                <a:spcPct val="100000"/>
              </a:lnSpc>
              <a:defRPr>
                <a:solidFill>
                  <a:srgbClr val="0B0284"/>
                </a:solidFill>
                <a:latin typeface="+mn-lt"/>
              </a:defRPr>
            </a:lvl1pPr>
          </a:lstStyle>
          <a:p>
            <a:endParaRPr lang="en-US" dirty="0"/>
          </a:p>
        </p:txBody>
      </p:sp>
      <p:sp>
        <p:nvSpPr>
          <p:cNvPr id="6" name="Slide Number Placeholder 5">
            <a:extLst>
              <a:ext uri="{FF2B5EF4-FFF2-40B4-BE49-F238E27FC236}">
                <a16:creationId xmlns:a16="http://schemas.microsoft.com/office/drawing/2014/main" id="{B0F6E3EF-AEFF-4D44-42D7-7CB1D3A83F01}"/>
              </a:ext>
            </a:extLst>
          </p:cNvPr>
          <p:cNvSpPr>
            <a:spLocks noGrp="1"/>
          </p:cNvSpPr>
          <p:nvPr>
            <p:ph type="sldNum" sz="quarter" idx="12"/>
          </p:nvPr>
        </p:nvSpPr>
        <p:spPr/>
        <p:txBody>
          <a:bodyPr/>
          <a:lstStyle>
            <a:lvl1pPr>
              <a:lnSpc>
                <a:spcPct val="100000"/>
              </a:lnSpc>
              <a:defRPr>
                <a:solidFill>
                  <a:srgbClr val="0B0284"/>
                </a:solidFill>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263887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9F3E02-AB63-0BA1-D562-C2D080D00790}"/>
              </a:ext>
            </a:extLst>
          </p:cNvPr>
          <p:cNvSpPr>
            <a:spLocks noGrp="1"/>
          </p:cNvSpPr>
          <p:nvPr>
            <p:ph type="title" orient="vert"/>
          </p:nvPr>
        </p:nvSpPr>
        <p:spPr>
          <a:xfrm>
            <a:off x="8724900" y="365125"/>
            <a:ext cx="2628900" cy="5811838"/>
          </a:xfrm>
        </p:spPr>
        <p:txBody>
          <a:bodyPr vert="eaVert"/>
          <a:lstStyle>
            <a:lvl1pPr>
              <a:lnSpc>
                <a:spcPct val="100000"/>
              </a:lnSpc>
              <a:defRPr>
                <a:solidFill>
                  <a:srgbClr val="0B0284"/>
                </a:solidFill>
                <a:latin typeface="+mn-lt"/>
              </a:defRPr>
            </a:lvl1pPr>
          </a:lstStyle>
          <a:p>
            <a:r>
              <a:rPr lang="en-US"/>
              <a:t>Click to edit Master title style</a:t>
            </a:r>
          </a:p>
        </p:txBody>
      </p:sp>
      <p:sp>
        <p:nvSpPr>
          <p:cNvPr id="3" name="Vertical Text Placeholder 2">
            <a:extLst>
              <a:ext uri="{FF2B5EF4-FFF2-40B4-BE49-F238E27FC236}">
                <a16:creationId xmlns:a16="http://schemas.microsoft.com/office/drawing/2014/main" id="{68751C37-B969-7825-EE32-C4D9F2C7F2B8}"/>
              </a:ext>
            </a:extLst>
          </p:cNvPr>
          <p:cNvSpPr>
            <a:spLocks noGrp="1"/>
          </p:cNvSpPr>
          <p:nvPr>
            <p:ph type="body" orient="vert" idx="1"/>
          </p:nvPr>
        </p:nvSpPr>
        <p:spPr>
          <a:xfrm>
            <a:off x="838200" y="365125"/>
            <a:ext cx="7734300" cy="5811838"/>
          </a:xfrm>
        </p:spPr>
        <p:txBody>
          <a:bodyPr vert="eaVert"/>
          <a:lstStyle>
            <a:lvl1pPr>
              <a:lnSpc>
                <a:spcPct val="100000"/>
              </a:lnSpc>
              <a:defRPr>
                <a:solidFill>
                  <a:srgbClr val="0B0284"/>
                </a:solidFill>
                <a:latin typeface="+mn-lt"/>
              </a:defRPr>
            </a:lvl1pPr>
            <a:lvl2pPr>
              <a:lnSpc>
                <a:spcPct val="100000"/>
              </a:lnSpc>
              <a:defRPr>
                <a:solidFill>
                  <a:srgbClr val="0B0284"/>
                </a:solidFill>
                <a:latin typeface="+mn-lt"/>
              </a:defRPr>
            </a:lvl2pPr>
            <a:lvl3pPr>
              <a:lnSpc>
                <a:spcPct val="100000"/>
              </a:lnSpc>
              <a:defRPr>
                <a:solidFill>
                  <a:srgbClr val="0B0284"/>
                </a:solidFill>
                <a:latin typeface="+mn-lt"/>
              </a:defRPr>
            </a:lvl3pPr>
            <a:lvl4pPr>
              <a:lnSpc>
                <a:spcPct val="100000"/>
              </a:lnSpc>
              <a:defRPr>
                <a:solidFill>
                  <a:srgbClr val="0B0284"/>
                </a:solidFill>
                <a:latin typeface="+mn-lt"/>
              </a:defRPr>
            </a:lvl4pPr>
            <a:lvl5pPr>
              <a:lnSpc>
                <a:spcPct val="100000"/>
              </a:lnSpc>
              <a:defRPr>
                <a:solidFill>
                  <a:srgbClr val="0B0284"/>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69853-9472-07ED-8093-8D2DCD699673}"/>
              </a:ext>
            </a:extLst>
          </p:cNvPr>
          <p:cNvSpPr>
            <a:spLocks noGrp="1"/>
          </p:cNvSpPr>
          <p:nvPr>
            <p:ph type="dt" sz="half" idx="10"/>
          </p:nvPr>
        </p:nvSpPr>
        <p:spPr/>
        <p:txBody>
          <a:bodyPr/>
          <a:lstStyle>
            <a:lvl1pPr>
              <a:lnSpc>
                <a:spcPct val="100000"/>
              </a:lnSpc>
              <a:defRPr>
                <a:solidFill>
                  <a:srgbClr val="0B0284"/>
                </a:solidFill>
                <a:latin typeface="+mn-lt"/>
              </a:defRPr>
            </a:lvl1pPr>
          </a:lstStyle>
          <a:p>
            <a:fld id="{EF3B9938-E342-4C32-A4F6-3A063620ED34}" type="datetime1">
              <a:rPr lang="en-US" smtClean="0"/>
              <a:t>11/15/2022</a:t>
            </a:fld>
            <a:endParaRPr lang="en-US" dirty="0"/>
          </a:p>
        </p:txBody>
      </p:sp>
      <p:sp>
        <p:nvSpPr>
          <p:cNvPr id="5" name="Footer Placeholder 4">
            <a:extLst>
              <a:ext uri="{FF2B5EF4-FFF2-40B4-BE49-F238E27FC236}">
                <a16:creationId xmlns:a16="http://schemas.microsoft.com/office/drawing/2014/main" id="{4F2A4C22-3527-CE0E-3E44-8869F70CAE74}"/>
              </a:ext>
            </a:extLst>
          </p:cNvPr>
          <p:cNvSpPr>
            <a:spLocks noGrp="1"/>
          </p:cNvSpPr>
          <p:nvPr>
            <p:ph type="ftr" sz="quarter" idx="11"/>
          </p:nvPr>
        </p:nvSpPr>
        <p:spPr/>
        <p:txBody>
          <a:bodyPr/>
          <a:lstStyle>
            <a:lvl1pPr>
              <a:lnSpc>
                <a:spcPct val="100000"/>
              </a:lnSpc>
              <a:defRPr>
                <a:solidFill>
                  <a:srgbClr val="0B0284"/>
                </a:solidFill>
                <a:latin typeface="+mn-lt"/>
              </a:defRPr>
            </a:lvl1pPr>
          </a:lstStyle>
          <a:p>
            <a:endParaRPr lang="en-US" dirty="0"/>
          </a:p>
        </p:txBody>
      </p:sp>
      <p:sp>
        <p:nvSpPr>
          <p:cNvPr id="6" name="Slide Number Placeholder 5">
            <a:extLst>
              <a:ext uri="{FF2B5EF4-FFF2-40B4-BE49-F238E27FC236}">
                <a16:creationId xmlns:a16="http://schemas.microsoft.com/office/drawing/2014/main" id="{841A3ECB-B54C-D1D8-A1BC-1832032B6EF2}"/>
              </a:ext>
            </a:extLst>
          </p:cNvPr>
          <p:cNvSpPr>
            <a:spLocks noGrp="1"/>
          </p:cNvSpPr>
          <p:nvPr>
            <p:ph type="sldNum" sz="quarter" idx="12"/>
          </p:nvPr>
        </p:nvSpPr>
        <p:spPr/>
        <p:txBody>
          <a:bodyPr/>
          <a:lstStyle>
            <a:lvl1pPr>
              <a:lnSpc>
                <a:spcPct val="100000"/>
              </a:lnSpc>
              <a:defRPr>
                <a:solidFill>
                  <a:srgbClr val="0B0284"/>
                </a:solidFill>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3373759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38DB-CDB1-8B66-8395-FC591080B121}"/>
              </a:ext>
            </a:extLst>
          </p:cNvPr>
          <p:cNvSpPr>
            <a:spLocks noGrp="1"/>
          </p:cNvSpPr>
          <p:nvPr>
            <p:ph type="title"/>
          </p:nvPr>
        </p:nvSpPr>
        <p:spPr/>
        <p:txBody>
          <a:bodyPr/>
          <a:lstStyle>
            <a:lvl1pPr>
              <a:lnSpc>
                <a:spcPct val="100000"/>
              </a:lnSpc>
              <a:defRPr>
                <a:solidFill>
                  <a:srgbClr val="0B0284"/>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5A578E4D-B6C5-2F10-9CD4-4F33B65F64DF}"/>
              </a:ext>
            </a:extLst>
          </p:cNvPr>
          <p:cNvSpPr>
            <a:spLocks noGrp="1"/>
          </p:cNvSpPr>
          <p:nvPr>
            <p:ph idx="1"/>
          </p:nvPr>
        </p:nvSpPr>
        <p:spPr/>
        <p:txBody>
          <a:bodyPr/>
          <a:lstStyle>
            <a:lvl1pPr>
              <a:lnSpc>
                <a:spcPct val="100000"/>
              </a:lnSpc>
              <a:defRPr>
                <a:solidFill>
                  <a:srgbClr val="0B0284"/>
                </a:solidFill>
                <a:latin typeface="+mn-lt"/>
              </a:defRPr>
            </a:lvl1pPr>
            <a:lvl2pPr>
              <a:lnSpc>
                <a:spcPct val="100000"/>
              </a:lnSpc>
              <a:defRPr>
                <a:solidFill>
                  <a:srgbClr val="0B0284"/>
                </a:solidFill>
                <a:latin typeface="+mn-lt"/>
              </a:defRPr>
            </a:lvl2pPr>
            <a:lvl3pPr>
              <a:lnSpc>
                <a:spcPct val="100000"/>
              </a:lnSpc>
              <a:defRPr>
                <a:solidFill>
                  <a:srgbClr val="0B0284"/>
                </a:solidFill>
                <a:latin typeface="+mn-lt"/>
              </a:defRPr>
            </a:lvl3pPr>
            <a:lvl4pPr>
              <a:lnSpc>
                <a:spcPct val="100000"/>
              </a:lnSpc>
              <a:defRPr>
                <a:solidFill>
                  <a:srgbClr val="0B0284"/>
                </a:solidFill>
                <a:latin typeface="+mn-lt"/>
              </a:defRPr>
            </a:lvl4pPr>
            <a:lvl5pPr>
              <a:lnSpc>
                <a:spcPct val="100000"/>
              </a:lnSpc>
              <a:defRPr>
                <a:solidFill>
                  <a:srgbClr val="0B0284"/>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FE0936-180E-C273-F08E-A7B25A94C04D}"/>
              </a:ext>
            </a:extLst>
          </p:cNvPr>
          <p:cNvSpPr>
            <a:spLocks noGrp="1"/>
          </p:cNvSpPr>
          <p:nvPr>
            <p:ph type="dt" sz="half" idx="10"/>
          </p:nvPr>
        </p:nvSpPr>
        <p:spPr/>
        <p:txBody>
          <a:bodyPr/>
          <a:lstStyle>
            <a:lvl1pPr>
              <a:lnSpc>
                <a:spcPct val="100000"/>
              </a:lnSpc>
              <a:defRPr>
                <a:solidFill>
                  <a:srgbClr val="0B0284"/>
                </a:solidFill>
                <a:latin typeface="+mn-lt"/>
              </a:defRPr>
            </a:lvl1pPr>
          </a:lstStyle>
          <a:p>
            <a:fld id="{29DCB4C8-760D-4A7E-B2D7-31D51E8DDA8B}" type="datetime1">
              <a:rPr lang="en-US" smtClean="0"/>
              <a:t>11/15/2022</a:t>
            </a:fld>
            <a:endParaRPr lang="en-US" dirty="0"/>
          </a:p>
        </p:txBody>
      </p:sp>
      <p:sp>
        <p:nvSpPr>
          <p:cNvPr id="5" name="Footer Placeholder 4">
            <a:extLst>
              <a:ext uri="{FF2B5EF4-FFF2-40B4-BE49-F238E27FC236}">
                <a16:creationId xmlns:a16="http://schemas.microsoft.com/office/drawing/2014/main" id="{BE1B8D3D-30D4-5A75-4839-0656FF8789BD}"/>
              </a:ext>
            </a:extLst>
          </p:cNvPr>
          <p:cNvSpPr>
            <a:spLocks noGrp="1"/>
          </p:cNvSpPr>
          <p:nvPr>
            <p:ph type="ftr" sz="quarter" idx="11"/>
          </p:nvPr>
        </p:nvSpPr>
        <p:spPr/>
        <p:txBody>
          <a:bodyPr/>
          <a:lstStyle>
            <a:lvl1pPr>
              <a:lnSpc>
                <a:spcPct val="100000"/>
              </a:lnSpc>
              <a:defRPr>
                <a:solidFill>
                  <a:srgbClr val="0B0284"/>
                </a:solidFill>
                <a:latin typeface="+mn-lt"/>
              </a:defRPr>
            </a:lvl1pPr>
          </a:lstStyle>
          <a:p>
            <a:endParaRPr lang="en-US" dirty="0"/>
          </a:p>
        </p:txBody>
      </p:sp>
      <p:sp>
        <p:nvSpPr>
          <p:cNvPr id="6" name="Slide Number Placeholder 5">
            <a:extLst>
              <a:ext uri="{FF2B5EF4-FFF2-40B4-BE49-F238E27FC236}">
                <a16:creationId xmlns:a16="http://schemas.microsoft.com/office/drawing/2014/main" id="{FFA87509-1444-4888-7254-A6826D60C851}"/>
              </a:ext>
            </a:extLst>
          </p:cNvPr>
          <p:cNvSpPr>
            <a:spLocks noGrp="1"/>
          </p:cNvSpPr>
          <p:nvPr>
            <p:ph type="sldNum" sz="quarter" idx="12"/>
          </p:nvPr>
        </p:nvSpPr>
        <p:spPr/>
        <p:txBody>
          <a:bodyPr/>
          <a:lstStyle>
            <a:lvl1pPr>
              <a:lnSpc>
                <a:spcPct val="100000"/>
              </a:lnSpc>
              <a:defRPr>
                <a:solidFill>
                  <a:srgbClr val="0B0284"/>
                </a:solidFill>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477469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1921-2764-32F4-C035-E99D1021F46E}"/>
              </a:ext>
            </a:extLst>
          </p:cNvPr>
          <p:cNvSpPr>
            <a:spLocks noGrp="1"/>
          </p:cNvSpPr>
          <p:nvPr>
            <p:ph type="title"/>
          </p:nvPr>
        </p:nvSpPr>
        <p:spPr>
          <a:xfrm>
            <a:off x="831850" y="1709738"/>
            <a:ext cx="10515600" cy="2852737"/>
          </a:xfrm>
        </p:spPr>
        <p:txBody>
          <a:bodyPr anchor="b"/>
          <a:lstStyle>
            <a:lvl1pPr>
              <a:lnSpc>
                <a:spcPct val="100000"/>
              </a:lnSpc>
              <a:defRPr sz="6000">
                <a:solidFill>
                  <a:srgbClr val="0B0284"/>
                </a:solidFill>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id="{A27CF5CC-FCAD-0E37-0388-7D44661A521A}"/>
              </a:ext>
            </a:extLst>
          </p:cNvPr>
          <p:cNvSpPr>
            <a:spLocks noGrp="1"/>
          </p:cNvSpPr>
          <p:nvPr>
            <p:ph type="body" idx="1"/>
          </p:nvPr>
        </p:nvSpPr>
        <p:spPr>
          <a:xfrm>
            <a:off x="831850" y="4589463"/>
            <a:ext cx="10515600" cy="1500187"/>
          </a:xfrm>
        </p:spPr>
        <p:txBody>
          <a:bodyPr/>
          <a:lstStyle>
            <a:lvl1pPr marL="0" indent="0">
              <a:lnSpc>
                <a:spcPct val="100000"/>
              </a:lnSpc>
              <a:buNone/>
              <a:defRPr sz="2400">
                <a:solidFill>
                  <a:srgbClr val="0B0284"/>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7FEED9-6BB8-CF21-2F36-74D9A3E197C0}"/>
              </a:ext>
            </a:extLst>
          </p:cNvPr>
          <p:cNvSpPr>
            <a:spLocks noGrp="1"/>
          </p:cNvSpPr>
          <p:nvPr>
            <p:ph type="dt" sz="half" idx="10"/>
          </p:nvPr>
        </p:nvSpPr>
        <p:spPr/>
        <p:txBody>
          <a:bodyPr/>
          <a:lstStyle>
            <a:lvl1pPr>
              <a:lnSpc>
                <a:spcPct val="100000"/>
              </a:lnSpc>
              <a:defRPr>
                <a:solidFill>
                  <a:srgbClr val="0B0284"/>
                </a:solidFill>
                <a:latin typeface="+mn-lt"/>
              </a:defRPr>
            </a:lvl1pPr>
          </a:lstStyle>
          <a:p>
            <a:fld id="{EDBD04C3-D3E4-48BB-A61A-F84C255910AB}" type="datetime1">
              <a:rPr lang="en-US" smtClean="0"/>
              <a:t>11/15/2022</a:t>
            </a:fld>
            <a:endParaRPr lang="en-US" dirty="0"/>
          </a:p>
        </p:txBody>
      </p:sp>
      <p:sp>
        <p:nvSpPr>
          <p:cNvPr id="5" name="Footer Placeholder 4">
            <a:extLst>
              <a:ext uri="{FF2B5EF4-FFF2-40B4-BE49-F238E27FC236}">
                <a16:creationId xmlns:a16="http://schemas.microsoft.com/office/drawing/2014/main" id="{80186E34-8D22-BF53-2083-D2A798FB29E6}"/>
              </a:ext>
            </a:extLst>
          </p:cNvPr>
          <p:cNvSpPr>
            <a:spLocks noGrp="1"/>
          </p:cNvSpPr>
          <p:nvPr>
            <p:ph type="ftr" sz="quarter" idx="11"/>
          </p:nvPr>
        </p:nvSpPr>
        <p:spPr/>
        <p:txBody>
          <a:bodyPr/>
          <a:lstStyle>
            <a:lvl1pPr>
              <a:lnSpc>
                <a:spcPct val="100000"/>
              </a:lnSpc>
              <a:defRPr>
                <a:solidFill>
                  <a:srgbClr val="0B0284"/>
                </a:solidFill>
                <a:latin typeface="+mn-lt"/>
              </a:defRPr>
            </a:lvl1pPr>
          </a:lstStyle>
          <a:p>
            <a:endParaRPr lang="en-US" dirty="0"/>
          </a:p>
        </p:txBody>
      </p:sp>
      <p:sp>
        <p:nvSpPr>
          <p:cNvPr id="6" name="Slide Number Placeholder 5">
            <a:extLst>
              <a:ext uri="{FF2B5EF4-FFF2-40B4-BE49-F238E27FC236}">
                <a16:creationId xmlns:a16="http://schemas.microsoft.com/office/drawing/2014/main" id="{BAAD3D55-0176-C3DF-FC68-D39DB6B07BE8}"/>
              </a:ext>
            </a:extLst>
          </p:cNvPr>
          <p:cNvSpPr>
            <a:spLocks noGrp="1"/>
          </p:cNvSpPr>
          <p:nvPr>
            <p:ph type="sldNum" sz="quarter" idx="12"/>
          </p:nvPr>
        </p:nvSpPr>
        <p:spPr/>
        <p:txBody>
          <a:bodyPr/>
          <a:lstStyle>
            <a:lvl1pPr>
              <a:lnSpc>
                <a:spcPct val="100000"/>
              </a:lnSpc>
              <a:defRPr>
                <a:solidFill>
                  <a:srgbClr val="0B0284"/>
                </a:solidFill>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653791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E61A-4C70-B08F-B238-95C02D9C1E40}"/>
              </a:ext>
            </a:extLst>
          </p:cNvPr>
          <p:cNvSpPr>
            <a:spLocks noGrp="1"/>
          </p:cNvSpPr>
          <p:nvPr>
            <p:ph type="title"/>
          </p:nvPr>
        </p:nvSpPr>
        <p:spPr/>
        <p:txBody>
          <a:bodyPr/>
          <a:lstStyle>
            <a:lvl1pPr>
              <a:lnSpc>
                <a:spcPct val="100000"/>
              </a:lnSpc>
              <a:defRPr>
                <a:solidFill>
                  <a:srgbClr val="0B0284"/>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4A01F7DA-B8FE-E74E-5EF2-9E530531166B}"/>
              </a:ext>
            </a:extLst>
          </p:cNvPr>
          <p:cNvSpPr>
            <a:spLocks noGrp="1"/>
          </p:cNvSpPr>
          <p:nvPr>
            <p:ph sz="half" idx="1"/>
          </p:nvPr>
        </p:nvSpPr>
        <p:spPr>
          <a:xfrm>
            <a:off x="838200" y="1825625"/>
            <a:ext cx="5181600" cy="4351338"/>
          </a:xfrm>
        </p:spPr>
        <p:txBody>
          <a:bodyPr/>
          <a:lstStyle>
            <a:lvl1pPr>
              <a:lnSpc>
                <a:spcPct val="100000"/>
              </a:lnSpc>
              <a:defRPr>
                <a:solidFill>
                  <a:srgbClr val="0B0284"/>
                </a:solidFill>
                <a:latin typeface="+mn-lt"/>
              </a:defRPr>
            </a:lvl1pPr>
            <a:lvl2pPr>
              <a:lnSpc>
                <a:spcPct val="100000"/>
              </a:lnSpc>
              <a:defRPr>
                <a:solidFill>
                  <a:srgbClr val="0B0284"/>
                </a:solidFill>
                <a:latin typeface="+mn-lt"/>
              </a:defRPr>
            </a:lvl2pPr>
            <a:lvl3pPr>
              <a:lnSpc>
                <a:spcPct val="100000"/>
              </a:lnSpc>
              <a:defRPr>
                <a:solidFill>
                  <a:srgbClr val="0B0284"/>
                </a:solidFill>
                <a:latin typeface="+mn-lt"/>
              </a:defRPr>
            </a:lvl3pPr>
            <a:lvl4pPr>
              <a:lnSpc>
                <a:spcPct val="100000"/>
              </a:lnSpc>
              <a:defRPr>
                <a:solidFill>
                  <a:srgbClr val="0B0284"/>
                </a:solidFill>
                <a:latin typeface="+mn-lt"/>
              </a:defRPr>
            </a:lvl4pPr>
            <a:lvl5pPr>
              <a:lnSpc>
                <a:spcPct val="100000"/>
              </a:lnSpc>
              <a:defRPr>
                <a:solidFill>
                  <a:srgbClr val="0B0284"/>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54D2E6-4D23-2E53-E73E-A83920684D45}"/>
              </a:ext>
            </a:extLst>
          </p:cNvPr>
          <p:cNvSpPr>
            <a:spLocks noGrp="1"/>
          </p:cNvSpPr>
          <p:nvPr>
            <p:ph sz="half" idx="2"/>
          </p:nvPr>
        </p:nvSpPr>
        <p:spPr>
          <a:xfrm>
            <a:off x="6172200" y="1825625"/>
            <a:ext cx="5181600" cy="4351338"/>
          </a:xfrm>
        </p:spPr>
        <p:txBody>
          <a:bodyPr/>
          <a:lstStyle>
            <a:lvl1pPr>
              <a:lnSpc>
                <a:spcPct val="100000"/>
              </a:lnSpc>
              <a:defRPr>
                <a:solidFill>
                  <a:srgbClr val="0B0284"/>
                </a:solidFill>
                <a:latin typeface="+mn-lt"/>
              </a:defRPr>
            </a:lvl1pPr>
            <a:lvl2pPr>
              <a:lnSpc>
                <a:spcPct val="100000"/>
              </a:lnSpc>
              <a:defRPr>
                <a:solidFill>
                  <a:srgbClr val="0B0284"/>
                </a:solidFill>
                <a:latin typeface="+mn-lt"/>
              </a:defRPr>
            </a:lvl2pPr>
            <a:lvl3pPr>
              <a:lnSpc>
                <a:spcPct val="100000"/>
              </a:lnSpc>
              <a:defRPr>
                <a:solidFill>
                  <a:srgbClr val="0B0284"/>
                </a:solidFill>
                <a:latin typeface="+mn-lt"/>
              </a:defRPr>
            </a:lvl3pPr>
            <a:lvl4pPr>
              <a:lnSpc>
                <a:spcPct val="100000"/>
              </a:lnSpc>
              <a:defRPr>
                <a:solidFill>
                  <a:srgbClr val="0B0284"/>
                </a:solidFill>
                <a:latin typeface="+mn-lt"/>
              </a:defRPr>
            </a:lvl4pPr>
            <a:lvl5pPr>
              <a:lnSpc>
                <a:spcPct val="100000"/>
              </a:lnSpc>
              <a:defRPr>
                <a:solidFill>
                  <a:srgbClr val="0B0284"/>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1EA09E-B0CC-7FB4-EF4A-01FF0D336499}"/>
              </a:ext>
            </a:extLst>
          </p:cNvPr>
          <p:cNvSpPr>
            <a:spLocks noGrp="1"/>
          </p:cNvSpPr>
          <p:nvPr>
            <p:ph type="dt" sz="half" idx="10"/>
          </p:nvPr>
        </p:nvSpPr>
        <p:spPr/>
        <p:txBody>
          <a:bodyPr/>
          <a:lstStyle>
            <a:lvl1pPr>
              <a:lnSpc>
                <a:spcPct val="100000"/>
              </a:lnSpc>
              <a:defRPr>
                <a:solidFill>
                  <a:srgbClr val="0B0284"/>
                </a:solidFill>
                <a:latin typeface="+mn-lt"/>
              </a:defRPr>
            </a:lvl1pPr>
          </a:lstStyle>
          <a:p>
            <a:fld id="{FB93E780-9397-433C-B9D2-86E08843815F}" type="datetime1">
              <a:rPr lang="en-US" smtClean="0"/>
              <a:t>11/15/2022</a:t>
            </a:fld>
            <a:endParaRPr lang="en-US" dirty="0"/>
          </a:p>
        </p:txBody>
      </p:sp>
      <p:sp>
        <p:nvSpPr>
          <p:cNvPr id="6" name="Footer Placeholder 5">
            <a:extLst>
              <a:ext uri="{FF2B5EF4-FFF2-40B4-BE49-F238E27FC236}">
                <a16:creationId xmlns:a16="http://schemas.microsoft.com/office/drawing/2014/main" id="{7741D831-BCFD-B466-6ADE-60F6D0E49AF2}"/>
              </a:ext>
            </a:extLst>
          </p:cNvPr>
          <p:cNvSpPr>
            <a:spLocks noGrp="1"/>
          </p:cNvSpPr>
          <p:nvPr>
            <p:ph type="ftr" sz="quarter" idx="11"/>
          </p:nvPr>
        </p:nvSpPr>
        <p:spPr/>
        <p:txBody>
          <a:bodyPr/>
          <a:lstStyle>
            <a:lvl1pPr>
              <a:lnSpc>
                <a:spcPct val="100000"/>
              </a:lnSpc>
              <a:defRPr>
                <a:solidFill>
                  <a:srgbClr val="0B0284"/>
                </a:solidFill>
                <a:latin typeface="+mn-lt"/>
              </a:defRPr>
            </a:lvl1pPr>
          </a:lstStyle>
          <a:p>
            <a:endParaRPr lang="en-US" dirty="0"/>
          </a:p>
        </p:txBody>
      </p:sp>
      <p:sp>
        <p:nvSpPr>
          <p:cNvPr id="7" name="Slide Number Placeholder 6">
            <a:extLst>
              <a:ext uri="{FF2B5EF4-FFF2-40B4-BE49-F238E27FC236}">
                <a16:creationId xmlns:a16="http://schemas.microsoft.com/office/drawing/2014/main" id="{BDE4DEC6-9465-CB56-DAE4-990A855ED345}"/>
              </a:ext>
            </a:extLst>
          </p:cNvPr>
          <p:cNvSpPr>
            <a:spLocks noGrp="1"/>
          </p:cNvSpPr>
          <p:nvPr>
            <p:ph type="sldNum" sz="quarter" idx="12"/>
          </p:nvPr>
        </p:nvSpPr>
        <p:spPr/>
        <p:txBody>
          <a:bodyPr/>
          <a:lstStyle>
            <a:lvl1pPr>
              <a:lnSpc>
                <a:spcPct val="100000"/>
              </a:lnSpc>
              <a:defRPr>
                <a:solidFill>
                  <a:srgbClr val="0B0284"/>
                </a:solidFill>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360597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7322-BC51-2B2F-E9D7-B813067508FE}"/>
              </a:ext>
            </a:extLst>
          </p:cNvPr>
          <p:cNvSpPr>
            <a:spLocks noGrp="1"/>
          </p:cNvSpPr>
          <p:nvPr>
            <p:ph type="title"/>
          </p:nvPr>
        </p:nvSpPr>
        <p:spPr>
          <a:xfrm>
            <a:off x="839788" y="365125"/>
            <a:ext cx="10515600" cy="1325563"/>
          </a:xfrm>
        </p:spPr>
        <p:txBody>
          <a:bodyPr/>
          <a:lstStyle>
            <a:lvl1pPr>
              <a:lnSpc>
                <a:spcPct val="100000"/>
              </a:lnSpc>
              <a:defRPr>
                <a:solidFill>
                  <a:srgbClr val="0B0284"/>
                </a:solidFill>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id="{9645A6F0-29DC-6432-5845-92DC3F3554D8}"/>
              </a:ext>
            </a:extLst>
          </p:cNvPr>
          <p:cNvSpPr>
            <a:spLocks noGrp="1"/>
          </p:cNvSpPr>
          <p:nvPr>
            <p:ph type="body" idx="1"/>
          </p:nvPr>
        </p:nvSpPr>
        <p:spPr>
          <a:xfrm>
            <a:off x="839788" y="1681163"/>
            <a:ext cx="5157787" cy="823912"/>
          </a:xfrm>
        </p:spPr>
        <p:txBody>
          <a:bodyPr anchor="b"/>
          <a:lstStyle>
            <a:lvl1pPr marL="0" indent="0">
              <a:lnSpc>
                <a:spcPct val="100000"/>
              </a:lnSpc>
              <a:buNone/>
              <a:defRPr sz="2400" b="1">
                <a:solidFill>
                  <a:srgbClr val="0B0284"/>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2A2165-933F-CA9A-5DBB-419BD801318D}"/>
              </a:ext>
            </a:extLst>
          </p:cNvPr>
          <p:cNvSpPr>
            <a:spLocks noGrp="1"/>
          </p:cNvSpPr>
          <p:nvPr>
            <p:ph sz="half" idx="2"/>
          </p:nvPr>
        </p:nvSpPr>
        <p:spPr>
          <a:xfrm>
            <a:off x="839788" y="2505075"/>
            <a:ext cx="5157787" cy="3684588"/>
          </a:xfrm>
        </p:spPr>
        <p:txBody>
          <a:bodyPr/>
          <a:lstStyle>
            <a:lvl1pPr>
              <a:lnSpc>
                <a:spcPct val="100000"/>
              </a:lnSpc>
              <a:defRPr>
                <a:solidFill>
                  <a:srgbClr val="0B0284"/>
                </a:solidFill>
                <a:latin typeface="+mn-lt"/>
              </a:defRPr>
            </a:lvl1pPr>
            <a:lvl2pPr>
              <a:lnSpc>
                <a:spcPct val="100000"/>
              </a:lnSpc>
              <a:defRPr>
                <a:solidFill>
                  <a:srgbClr val="0B0284"/>
                </a:solidFill>
                <a:latin typeface="+mn-lt"/>
              </a:defRPr>
            </a:lvl2pPr>
            <a:lvl3pPr>
              <a:lnSpc>
                <a:spcPct val="100000"/>
              </a:lnSpc>
              <a:defRPr>
                <a:solidFill>
                  <a:srgbClr val="0B0284"/>
                </a:solidFill>
                <a:latin typeface="+mn-lt"/>
              </a:defRPr>
            </a:lvl3pPr>
            <a:lvl4pPr>
              <a:lnSpc>
                <a:spcPct val="100000"/>
              </a:lnSpc>
              <a:defRPr>
                <a:solidFill>
                  <a:srgbClr val="0B0284"/>
                </a:solidFill>
                <a:latin typeface="+mn-lt"/>
              </a:defRPr>
            </a:lvl4pPr>
            <a:lvl5pPr>
              <a:lnSpc>
                <a:spcPct val="100000"/>
              </a:lnSpc>
              <a:defRPr>
                <a:solidFill>
                  <a:srgbClr val="0B0284"/>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864CDF-2D8E-2908-7D72-469D25C15973}"/>
              </a:ext>
            </a:extLst>
          </p:cNvPr>
          <p:cNvSpPr>
            <a:spLocks noGrp="1"/>
          </p:cNvSpPr>
          <p:nvPr>
            <p:ph type="body" sz="quarter" idx="3"/>
          </p:nvPr>
        </p:nvSpPr>
        <p:spPr>
          <a:xfrm>
            <a:off x="6172200" y="1681163"/>
            <a:ext cx="5183188" cy="823912"/>
          </a:xfrm>
        </p:spPr>
        <p:txBody>
          <a:bodyPr anchor="b"/>
          <a:lstStyle>
            <a:lvl1pPr marL="0" indent="0">
              <a:lnSpc>
                <a:spcPct val="100000"/>
              </a:lnSpc>
              <a:buNone/>
              <a:defRPr sz="2400" b="1">
                <a:solidFill>
                  <a:srgbClr val="0B0284"/>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9CE2D7-8F21-7CC4-D797-F13F22AED8DE}"/>
              </a:ext>
            </a:extLst>
          </p:cNvPr>
          <p:cNvSpPr>
            <a:spLocks noGrp="1"/>
          </p:cNvSpPr>
          <p:nvPr>
            <p:ph sz="quarter" idx="4"/>
          </p:nvPr>
        </p:nvSpPr>
        <p:spPr>
          <a:xfrm>
            <a:off x="6172200" y="2505075"/>
            <a:ext cx="5183188" cy="3684588"/>
          </a:xfrm>
        </p:spPr>
        <p:txBody>
          <a:bodyPr/>
          <a:lstStyle>
            <a:lvl1pPr>
              <a:lnSpc>
                <a:spcPct val="100000"/>
              </a:lnSpc>
              <a:defRPr>
                <a:solidFill>
                  <a:srgbClr val="0B0284"/>
                </a:solidFill>
                <a:latin typeface="+mn-lt"/>
              </a:defRPr>
            </a:lvl1pPr>
            <a:lvl2pPr>
              <a:lnSpc>
                <a:spcPct val="100000"/>
              </a:lnSpc>
              <a:defRPr>
                <a:solidFill>
                  <a:srgbClr val="0B0284"/>
                </a:solidFill>
                <a:latin typeface="+mn-lt"/>
              </a:defRPr>
            </a:lvl2pPr>
            <a:lvl3pPr>
              <a:lnSpc>
                <a:spcPct val="100000"/>
              </a:lnSpc>
              <a:defRPr>
                <a:solidFill>
                  <a:srgbClr val="0B0284"/>
                </a:solidFill>
                <a:latin typeface="+mn-lt"/>
              </a:defRPr>
            </a:lvl3pPr>
            <a:lvl4pPr>
              <a:lnSpc>
                <a:spcPct val="100000"/>
              </a:lnSpc>
              <a:defRPr>
                <a:solidFill>
                  <a:srgbClr val="0B0284"/>
                </a:solidFill>
                <a:latin typeface="+mn-lt"/>
              </a:defRPr>
            </a:lvl4pPr>
            <a:lvl5pPr>
              <a:lnSpc>
                <a:spcPct val="100000"/>
              </a:lnSpc>
              <a:defRPr>
                <a:solidFill>
                  <a:srgbClr val="0B0284"/>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C1254D-978D-CA68-295B-46B2EC73F160}"/>
              </a:ext>
            </a:extLst>
          </p:cNvPr>
          <p:cNvSpPr>
            <a:spLocks noGrp="1"/>
          </p:cNvSpPr>
          <p:nvPr>
            <p:ph type="dt" sz="half" idx="10"/>
          </p:nvPr>
        </p:nvSpPr>
        <p:spPr/>
        <p:txBody>
          <a:bodyPr/>
          <a:lstStyle>
            <a:lvl1pPr>
              <a:lnSpc>
                <a:spcPct val="100000"/>
              </a:lnSpc>
              <a:defRPr>
                <a:solidFill>
                  <a:srgbClr val="0B0284"/>
                </a:solidFill>
                <a:latin typeface="+mn-lt"/>
              </a:defRPr>
            </a:lvl1pPr>
          </a:lstStyle>
          <a:p>
            <a:fld id="{9B0CD04A-D269-4059-BDA2-00D7634BEFE5}" type="datetime1">
              <a:rPr lang="en-US" smtClean="0"/>
              <a:t>11/15/2022</a:t>
            </a:fld>
            <a:endParaRPr lang="en-US" dirty="0"/>
          </a:p>
        </p:txBody>
      </p:sp>
      <p:sp>
        <p:nvSpPr>
          <p:cNvPr id="8" name="Footer Placeholder 7">
            <a:extLst>
              <a:ext uri="{FF2B5EF4-FFF2-40B4-BE49-F238E27FC236}">
                <a16:creationId xmlns:a16="http://schemas.microsoft.com/office/drawing/2014/main" id="{F22DC018-6FAC-F8BE-5234-C1F017F95063}"/>
              </a:ext>
            </a:extLst>
          </p:cNvPr>
          <p:cNvSpPr>
            <a:spLocks noGrp="1"/>
          </p:cNvSpPr>
          <p:nvPr>
            <p:ph type="ftr" sz="quarter" idx="11"/>
          </p:nvPr>
        </p:nvSpPr>
        <p:spPr/>
        <p:txBody>
          <a:bodyPr/>
          <a:lstStyle>
            <a:lvl1pPr>
              <a:lnSpc>
                <a:spcPct val="100000"/>
              </a:lnSpc>
              <a:defRPr>
                <a:solidFill>
                  <a:srgbClr val="0B0284"/>
                </a:solidFill>
                <a:latin typeface="+mn-lt"/>
              </a:defRPr>
            </a:lvl1pPr>
          </a:lstStyle>
          <a:p>
            <a:endParaRPr lang="en-US" dirty="0"/>
          </a:p>
        </p:txBody>
      </p:sp>
      <p:sp>
        <p:nvSpPr>
          <p:cNvPr id="9" name="Slide Number Placeholder 8">
            <a:extLst>
              <a:ext uri="{FF2B5EF4-FFF2-40B4-BE49-F238E27FC236}">
                <a16:creationId xmlns:a16="http://schemas.microsoft.com/office/drawing/2014/main" id="{02BE7BEF-C454-EE51-F66A-9B385FB32710}"/>
              </a:ext>
            </a:extLst>
          </p:cNvPr>
          <p:cNvSpPr>
            <a:spLocks noGrp="1"/>
          </p:cNvSpPr>
          <p:nvPr>
            <p:ph type="sldNum" sz="quarter" idx="12"/>
          </p:nvPr>
        </p:nvSpPr>
        <p:spPr/>
        <p:txBody>
          <a:bodyPr/>
          <a:lstStyle>
            <a:lvl1pPr>
              <a:lnSpc>
                <a:spcPct val="100000"/>
              </a:lnSpc>
              <a:defRPr>
                <a:solidFill>
                  <a:srgbClr val="0B0284"/>
                </a:solidFill>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145194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7807-1D72-E01C-6208-67B318F710B2}"/>
              </a:ext>
            </a:extLst>
          </p:cNvPr>
          <p:cNvSpPr>
            <a:spLocks noGrp="1"/>
          </p:cNvSpPr>
          <p:nvPr>
            <p:ph type="title"/>
          </p:nvPr>
        </p:nvSpPr>
        <p:spPr/>
        <p:txBody>
          <a:bodyPr/>
          <a:lstStyle>
            <a:lvl1pPr>
              <a:lnSpc>
                <a:spcPct val="100000"/>
              </a:lnSpc>
              <a:defRPr>
                <a:solidFill>
                  <a:srgbClr val="0B0284"/>
                </a:solidFill>
                <a:latin typeface="+mn-lt"/>
              </a:defRPr>
            </a:lvl1pPr>
          </a:lstStyle>
          <a:p>
            <a:r>
              <a:rPr lang="en-US"/>
              <a:t>Click to edit Master title style</a:t>
            </a:r>
          </a:p>
        </p:txBody>
      </p:sp>
      <p:sp>
        <p:nvSpPr>
          <p:cNvPr id="3" name="Date Placeholder 2">
            <a:extLst>
              <a:ext uri="{FF2B5EF4-FFF2-40B4-BE49-F238E27FC236}">
                <a16:creationId xmlns:a16="http://schemas.microsoft.com/office/drawing/2014/main" id="{2629AEB6-E7AA-545A-2C80-A063649CF07D}"/>
              </a:ext>
            </a:extLst>
          </p:cNvPr>
          <p:cNvSpPr>
            <a:spLocks noGrp="1"/>
          </p:cNvSpPr>
          <p:nvPr>
            <p:ph type="dt" sz="half" idx="10"/>
          </p:nvPr>
        </p:nvSpPr>
        <p:spPr/>
        <p:txBody>
          <a:bodyPr/>
          <a:lstStyle>
            <a:lvl1pPr>
              <a:lnSpc>
                <a:spcPct val="100000"/>
              </a:lnSpc>
              <a:defRPr>
                <a:solidFill>
                  <a:srgbClr val="0B0284"/>
                </a:solidFill>
                <a:latin typeface="+mn-lt"/>
              </a:defRPr>
            </a:lvl1pPr>
          </a:lstStyle>
          <a:p>
            <a:fld id="{F791A1C9-7F68-44B7-BDB3-3A6E15B74DCD}" type="datetime1">
              <a:rPr lang="en-US" smtClean="0"/>
              <a:t>11/15/2022</a:t>
            </a:fld>
            <a:endParaRPr lang="en-US" dirty="0"/>
          </a:p>
        </p:txBody>
      </p:sp>
      <p:sp>
        <p:nvSpPr>
          <p:cNvPr id="4" name="Footer Placeholder 3">
            <a:extLst>
              <a:ext uri="{FF2B5EF4-FFF2-40B4-BE49-F238E27FC236}">
                <a16:creationId xmlns:a16="http://schemas.microsoft.com/office/drawing/2014/main" id="{10626EA8-6F30-2C03-CE9B-655D18F0C712}"/>
              </a:ext>
            </a:extLst>
          </p:cNvPr>
          <p:cNvSpPr>
            <a:spLocks noGrp="1"/>
          </p:cNvSpPr>
          <p:nvPr>
            <p:ph type="ftr" sz="quarter" idx="11"/>
          </p:nvPr>
        </p:nvSpPr>
        <p:spPr/>
        <p:txBody>
          <a:bodyPr/>
          <a:lstStyle>
            <a:lvl1pPr>
              <a:lnSpc>
                <a:spcPct val="100000"/>
              </a:lnSpc>
              <a:defRPr>
                <a:solidFill>
                  <a:srgbClr val="0B0284"/>
                </a:solidFill>
                <a:latin typeface="+mn-lt"/>
              </a:defRPr>
            </a:lvl1pPr>
          </a:lstStyle>
          <a:p>
            <a:endParaRPr lang="en-US" dirty="0"/>
          </a:p>
        </p:txBody>
      </p:sp>
      <p:sp>
        <p:nvSpPr>
          <p:cNvPr id="5" name="Slide Number Placeholder 4">
            <a:extLst>
              <a:ext uri="{FF2B5EF4-FFF2-40B4-BE49-F238E27FC236}">
                <a16:creationId xmlns:a16="http://schemas.microsoft.com/office/drawing/2014/main" id="{A61785E4-CE59-CFEB-A92C-00DEAD917C31}"/>
              </a:ext>
            </a:extLst>
          </p:cNvPr>
          <p:cNvSpPr>
            <a:spLocks noGrp="1"/>
          </p:cNvSpPr>
          <p:nvPr>
            <p:ph type="sldNum" sz="quarter" idx="12"/>
          </p:nvPr>
        </p:nvSpPr>
        <p:spPr/>
        <p:txBody>
          <a:bodyPr/>
          <a:lstStyle>
            <a:lvl1pPr>
              <a:lnSpc>
                <a:spcPct val="100000"/>
              </a:lnSpc>
              <a:defRPr>
                <a:solidFill>
                  <a:srgbClr val="0B0284"/>
                </a:solidFill>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254492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0EAA73-4CD1-9617-14A5-391802FD986E}"/>
              </a:ext>
            </a:extLst>
          </p:cNvPr>
          <p:cNvSpPr>
            <a:spLocks noGrp="1"/>
          </p:cNvSpPr>
          <p:nvPr>
            <p:ph type="dt" sz="half" idx="10"/>
          </p:nvPr>
        </p:nvSpPr>
        <p:spPr/>
        <p:txBody>
          <a:bodyPr/>
          <a:lstStyle>
            <a:lvl1pPr>
              <a:defRPr>
                <a:solidFill>
                  <a:srgbClr val="0B0284"/>
                </a:solidFill>
              </a:defRPr>
            </a:lvl1pPr>
          </a:lstStyle>
          <a:p>
            <a:fld id="{CB77890E-2AEE-4129-BE40-F6FC78C31171}" type="datetime1">
              <a:rPr lang="en-US" smtClean="0"/>
              <a:t>11/15/2022</a:t>
            </a:fld>
            <a:endParaRPr lang="en-US" dirty="0"/>
          </a:p>
        </p:txBody>
      </p:sp>
      <p:sp>
        <p:nvSpPr>
          <p:cNvPr id="3" name="Footer Placeholder 2">
            <a:extLst>
              <a:ext uri="{FF2B5EF4-FFF2-40B4-BE49-F238E27FC236}">
                <a16:creationId xmlns:a16="http://schemas.microsoft.com/office/drawing/2014/main" id="{63209912-20DD-BF7F-D7A3-CD94F7D84016}"/>
              </a:ext>
            </a:extLst>
          </p:cNvPr>
          <p:cNvSpPr>
            <a:spLocks noGrp="1"/>
          </p:cNvSpPr>
          <p:nvPr>
            <p:ph type="ftr" sz="quarter" idx="11"/>
          </p:nvPr>
        </p:nvSpPr>
        <p:spPr/>
        <p:txBody>
          <a:bodyPr/>
          <a:lstStyle>
            <a:lvl1pPr>
              <a:defRPr>
                <a:solidFill>
                  <a:srgbClr val="0B0284"/>
                </a:solidFill>
              </a:defRPr>
            </a:lvl1pPr>
          </a:lstStyle>
          <a:p>
            <a:endParaRPr lang="en-US" dirty="0"/>
          </a:p>
        </p:txBody>
      </p:sp>
      <p:sp>
        <p:nvSpPr>
          <p:cNvPr id="4" name="Slide Number Placeholder 3">
            <a:extLst>
              <a:ext uri="{FF2B5EF4-FFF2-40B4-BE49-F238E27FC236}">
                <a16:creationId xmlns:a16="http://schemas.microsoft.com/office/drawing/2014/main" id="{B0449306-C684-17BC-29E0-69E257BB02B8}"/>
              </a:ext>
            </a:extLst>
          </p:cNvPr>
          <p:cNvSpPr>
            <a:spLocks noGrp="1"/>
          </p:cNvSpPr>
          <p:nvPr>
            <p:ph type="sldNum" sz="quarter" idx="12"/>
          </p:nvPr>
        </p:nvSpPr>
        <p:spPr/>
        <p:txBody>
          <a:bodyPr/>
          <a:lstStyle>
            <a:lvl1pPr>
              <a:defRPr>
                <a:solidFill>
                  <a:srgbClr val="0B0284"/>
                </a:solidFill>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1728310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A7B9-DC8F-F851-5300-B1650EF986F0}"/>
              </a:ext>
            </a:extLst>
          </p:cNvPr>
          <p:cNvSpPr>
            <a:spLocks noGrp="1"/>
          </p:cNvSpPr>
          <p:nvPr>
            <p:ph type="title"/>
          </p:nvPr>
        </p:nvSpPr>
        <p:spPr>
          <a:xfrm>
            <a:off x="839788" y="457200"/>
            <a:ext cx="3932237" cy="1600200"/>
          </a:xfrm>
        </p:spPr>
        <p:txBody>
          <a:bodyPr anchor="b"/>
          <a:lstStyle>
            <a:lvl1pPr>
              <a:lnSpc>
                <a:spcPct val="100000"/>
              </a:lnSpc>
              <a:defRPr sz="3200">
                <a:solidFill>
                  <a:srgbClr val="0B0284"/>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7916A3A1-9764-9889-9A46-518CAA4FEA10}"/>
              </a:ext>
            </a:extLst>
          </p:cNvPr>
          <p:cNvSpPr>
            <a:spLocks noGrp="1"/>
          </p:cNvSpPr>
          <p:nvPr>
            <p:ph idx="1"/>
          </p:nvPr>
        </p:nvSpPr>
        <p:spPr>
          <a:xfrm>
            <a:off x="5183188" y="987425"/>
            <a:ext cx="6172200" cy="4873625"/>
          </a:xfrm>
        </p:spPr>
        <p:txBody>
          <a:bodyPr/>
          <a:lstStyle>
            <a:lvl1pPr>
              <a:lnSpc>
                <a:spcPct val="100000"/>
              </a:lnSpc>
              <a:defRPr sz="3200">
                <a:solidFill>
                  <a:srgbClr val="0B0284"/>
                </a:solidFill>
                <a:latin typeface="+mn-lt"/>
              </a:defRPr>
            </a:lvl1pPr>
            <a:lvl2pPr>
              <a:lnSpc>
                <a:spcPct val="100000"/>
              </a:lnSpc>
              <a:defRPr sz="2800">
                <a:solidFill>
                  <a:srgbClr val="0B0284"/>
                </a:solidFill>
                <a:latin typeface="+mn-lt"/>
              </a:defRPr>
            </a:lvl2pPr>
            <a:lvl3pPr>
              <a:lnSpc>
                <a:spcPct val="100000"/>
              </a:lnSpc>
              <a:defRPr sz="2400">
                <a:solidFill>
                  <a:srgbClr val="0B0284"/>
                </a:solidFill>
                <a:latin typeface="+mn-lt"/>
              </a:defRPr>
            </a:lvl3pPr>
            <a:lvl4pPr>
              <a:lnSpc>
                <a:spcPct val="100000"/>
              </a:lnSpc>
              <a:defRPr sz="2000">
                <a:solidFill>
                  <a:srgbClr val="0B0284"/>
                </a:solidFill>
                <a:latin typeface="+mn-lt"/>
              </a:defRPr>
            </a:lvl4pPr>
            <a:lvl5pPr>
              <a:lnSpc>
                <a:spcPct val="100000"/>
              </a:lnSpc>
              <a:defRPr sz="2000">
                <a:solidFill>
                  <a:srgbClr val="0B0284"/>
                </a:solidFill>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4067B6-850A-4720-908A-1C72BD82F807}"/>
              </a:ext>
            </a:extLst>
          </p:cNvPr>
          <p:cNvSpPr>
            <a:spLocks noGrp="1"/>
          </p:cNvSpPr>
          <p:nvPr>
            <p:ph type="body" sz="half" idx="2"/>
          </p:nvPr>
        </p:nvSpPr>
        <p:spPr>
          <a:xfrm>
            <a:off x="839788" y="2057400"/>
            <a:ext cx="3932237" cy="3811588"/>
          </a:xfrm>
        </p:spPr>
        <p:txBody>
          <a:bodyPr/>
          <a:lstStyle>
            <a:lvl1pPr marL="0" indent="0">
              <a:lnSpc>
                <a:spcPct val="100000"/>
              </a:lnSpc>
              <a:buNone/>
              <a:defRPr sz="1600">
                <a:solidFill>
                  <a:srgbClr val="0B0284"/>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1AAE76-6BD5-2904-999B-ECBC37C7FCAA}"/>
              </a:ext>
            </a:extLst>
          </p:cNvPr>
          <p:cNvSpPr>
            <a:spLocks noGrp="1"/>
          </p:cNvSpPr>
          <p:nvPr>
            <p:ph type="dt" sz="half" idx="10"/>
          </p:nvPr>
        </p:nvSpPr>
        <p:spPr/>
        <p:txBody>
          <a:bodyPr/>
          <a:lstStyle>
            <a:lvl1pPr>
              <a:lnSpc>
                <a:spcPct val="100000"/>
              </a:lnSpc>
              <a:defRPr>
                <a:solidFill>
                  <a:srgbClr val="0B0284"/>
                </a:solidFill>
                <a:latin typeface="+mn-lt"/>
              </a:defRPr>
            </a:lvl1pPr>
          </a:lstStyle>
          <a:p>
            <a:fld id="{8504678C-D35D-41B3-8043-BB8270D549B9}" type="datetime1">
              <a:rPr lang="en-US" smtClean="0"/>
              <a:t>11/15/2022</a:t>
            </a:fld>
            <a:endParaRPr lang="en-US" dirty="0"/>
          </a:p>
        </p:txBody>
      </p:sp>
      <p:sp>
        <p:nvSpPr>
          <p:cNvPr id="6" name="Footer Placeholder 5">
            <a:extLst>
              <a:ext uri="{FF2B5EF4-FFF2-40B4-BE49-F238E27FC236}">
                <a16:creationId xmlns:a16="http://schemas.microsoft.com/office/drawing/2014/main" id="{A2F9D662-4A58-6871-FC9B-7531EA8123D5}"/>
              </a:ext>
            </a:extLst>
          </p:cNvPr>
          <p:cNvSpPr>
            <a:spLocks noGrp="1"/>
          </p:cNvSpPr>
          <p:nvPr>
            <p:ph type="ftr" sz="quarter" idx="11"/>
          </p:nvPr>
        </p:nvSpPr>
        <p:spPr/>
        <p:txBody>
          <a:bodyPr/>
          <a:lstStyle>
            <a:lvl1pPr>
              <a:lnSpc>
                <a:spcPct val="100000"/>
              </a:lnSpc>
              <a:defRPr>
                <a:solidFill>
                  <a:srgbClr val="0B0284"/>
                </a:solidFill>
                <a:latin typeface="+mn-lt"/>
              </a:defRPr>
            </a:lvl1pPr>
          </a:lstStyle>
          <a:p>
            <a:endParaRPr lang="en-US" dirty="0"/>
          </a:p>
        </p:txBody>
      </p:sp>
      <p:sp>
        <p:nvSpPr>
          <p:cNvPr id="7" name="Slide Number Placeholder 6">
            <a:extLst>
              <a:ext uri="{FF2B5EF4-FFF2-40B4-BE49-F238E27FC236}">
                <a16:creationId xmlns:a16="http://schemas.microsoft.com/office/drawing/2014/main" id="{E7D26DBA-431C-C7C5-27B6-47F6A04C8ECD}"/>
              </a:ext>
            </a:extLst>
          </p:cNvPr>
          <p:cNvSpPr>
            <a:spLocks noGrp="1"/>
          </p:cNvSpPr>
          <p:nvPr>
            <p:ph type="sldNum" sz="quarter" idx="12"/>
          </p:nvPr>
        </p:nvSpPr>
        <p:spPr/>
        <p:txBody>
          <a:bodyPr/>
          <a:lstStyle>
            <a:lvl1pPr>
              <a:lnSpc>
                <a:spcPct val="100000"/>
              </a:lnSpc>
              <a:defRPr>
                <a:solidFill>
                  <a:srgbClr val="0B0284"/>
                </a:solidFill>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236157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3526-1519-0E8F-7D7D-DBCD7B817FB0}"/>
              </a:ext>
            </a:extLst>
          </p:cNvPr>
          <p:cNvSpPr>
            <a:spLocks noGrp="1"/>
          </p:cNvSpPr>
          <p:nvPr>
            <p:ph type="title"/>
          </p:nvPr>
        </p:nvSpPr>
        <p:spPr>
          <a:xfrm>
            <a:off x="839788" y="457200"/>
            <a:ext cx="3932237" cy="1600200"/>
          </a:xfrm>
        </p:spPr>
        <p:txBody>
          <a:bodyPr anchor="b"/>
          <a:lstStyle>
            <a:lvl1pPr>
              <a:lnSpc>
                <a:spcPct val="100000"/>
              </a:lnSpc>
              <a:defRPr sz="3200">
                <a:solidFill>
                  <a:srgbClr val="0B0284"/>
                </a:solidFill>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8FD6650A-5677-6603-E8A3-9476AF348AC1}"/>
              </a:ext>
            </a:extLst>
          </p:cNvPr>
          <p:cNvSpPr>
            <a:spLocks noGrp="1"/>
          </p:cNvSpPr>
          <p:nvPr>
            <p:ph type="pic" idx="1"/>
          </p:nvPr>
        </p:nvSpPr>
        <p:spPr>
          <a:xfrm>
            <a:off x="5183188" y="987425"/>
            <a:ext cx="6172200" cy="4873625"/>
          </a:xfrm>
        </p:spPr>
        <p:txBody>
          <a:bodyPr/>
          <a:lstStyle>
            <a:lvl1pPr marL="0" indent="0">
              <a:lnSpc>
                <a:spcPct val="100000"/>
              </a:lnSpc>
              <a:buNone/>
              <a:defRPr sz="3200">
                <a:solidFill>
                  <a:srgbClr val="0B0284"/>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64A5E9B-6EA7-672E-0B78-7C42931CAF7F}"/>
              </a:ext>
            </a:extLst>
          </p:cNvPr>
          <p:cNvSpPr>
            <a:spLocks noGrp="1"/>
          </p:cNvSpPr>
          <p:nvPr>
            <p:ph type="body" sz="half" idx="2"/>
          </p:nvPr>
        </p:nvSpPr>
        <p:spPr>
          <a:xfrm>
            <a:off x="839788" y="2057400"/>
            <a:ext cx="3932237" cy="3811588"/>
          </a:xfrm>
        </p:spPr>
        <p:txBody>
          <a:bodyPr/>
          <a:lstStyle>
            <a:lvl1pPr marL="0" indent="0">
              <a:lnSpc>
                <a:spcPct val="100000"/>
              </a:lnSpc>
              <a:buNone/>
              <a:defRPr sz="1600">
                <a:solidFill>
                  <a:srgbClr val="0B0284"/>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D44759-DCDD-D48C-2315-7814B1F93E78}"/>
              </a:ext>
            </a:extLst>
          </p:cNvPr>
          <p:cNvSpPr>
            <a:spLocks noGrp="1"/>
          </p:cNvSpPr>
          <p:nvPr>
            <p:ph type="dt" sz="half" idx="10"/>
          </p:nvPr>
        </p:nvSpPr>
        <p:spPr/>
        <p:txBody>
          <a:bodyPr/>
          <a:lstStyle>
            <a:lvl1pPr>
              <a:lnSpc>
                <a:spcPct val="100000"/>
              </a:lnSpc>
              <a:defRPr>
                <a:solidFill>
                  <a:srgbClr val="0B0284"/>
                </a:solidFill>
                <a:latin typeface="+mn-lt"/>
              </a:defRPr>
            </a:lvl1pPr>
          </a:lstStyle>
          <a:p>
            <a:fld id="{F138CD9F-CD2F-4ED4-99F5-0A5FBEA85CE2}" type="datetime1">
              <a:rPr lang="en-US" smtClean="0"/>
              <a:t>11/15/2022</a:t>
            </a:fld>
            <a:endParaRPr lang="en-US" dirty="0"/>
          </a:p>
        </p:txBody>
      </p:sp>
      <p:sp>
        <p:nvSpPr>
          <p:cNvPr id="6" name="Footer Placeholder 5">
            <a:extLst>
              <a:ext uri="{FF2B5EF4-FFF2-40B4-BE49-F238E27FC236}">
                <a16:creationId xmlns:a16="http://schemas.microsoft.com/office/drawing/2014/main" id="{37B20005-3CB9-0780-9899-53DDB92289EB}"/>
              </a:ext>
            </a:extLst>
          </p:cNvPr>
          <p:cNvSpPr>
            <a:spLocks noGrp="1"/>
          </p:cNvSpPr>
          <p:nvPr>
            <p:ph type="ftr" sz="quarter" idx="11"/>
          </p:nvPr>
        </p:nvSpPr>
        <p:spPr/>
        <p:txBody>
          <a:bodyPr/>
          <a:lstStyle>
            <a:lvl1pPr>
              <a:lnSpc>
                <a:spcPct val="100000"/>
              </a:lnSpc>
              <a:defRPr>
                <a:solidFill>
                  <a:srgbClr val="0B0284"/>
                </a:solidFill>
                <a:latin typeface="+mn-lt"/>
              </a:defRPr>
            </a:lvl1pPr>
          </a:lstStyle>
          <a:p>
            <a:endParaRPr lang="en-US" dirty="0"/>
          </a:p>
        </p:txBody>
      </p:sp>
      <p:sp>
        <p:nvSpPr>
          <p:cNvPr id="7" name="Slide Number Placeholder 6">
            <a:extLst>
              <a:ext uri="{FF2B5EF4-FFF2-40B4-BE49-F238E27FC236}">
                <a16:creationId xmlns:a16="http://schemas.microsoft.com/office/drawing/2014/main" id="{2B9F0FA2-BAEF-E1FE-8C6F-50836AA342F6}"/>
              </a:ext>
            </a:extLst>
          </p:cNvPr>
          <p:cNvSpPr>
            <a:spLocks noGrp="1"/>
          </p:cNvSpPr>
          <p:nvPr>
            <p:ph type="sldNum" sz="quarter" idx="12"/>
          </p:nvPr>
        </p:nvSpPr>
        <p:spPr/>
        <p:txBody>
          <a:bodyPr/>
          <a:lstStyle>
            <a:lvl1pPr>
              <a:lnSpc>
                <a:spcPct val="100000"/>
              </a:lnSpc>
              <a:defRPr>
                <a:solidFill>
                  <a:srgbClr val="0B0284"/>
                </a:solidFill>
                <a:latin typeface="+mn-lt"/>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425892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292E10BE-BF51-F945-7B06-4CB964F1533A}"/>
              </a:ext>
            </a:extLst>
          </p:cNvPr>
          <p:cNvPicPr>
            <a:picLocks noChangeAspect="1"/>
          </p:cNvPicPr>
          <p:nvPr userDrawn="1"/>
        </p:nvPicPr>
        <p:blipFill rotWithShape="1">
          <a:blip r:embed="rId13">
            <a:alphaModFix amt="70000"/>
            <a:extLst>
              <a:ext uri="{28A0092B-C50C-407E-A947-70E740481C1C}">
                <a14:useLocalDpi xmlns:a14="http://schemas.microsoft.com/office/drawing/2010/main" val="0"/>
              </a:ext>
            </a:extLst>
          </a:blip>
          <a:srcRect r="40723"/>
          <a:stretch/>
        </p:blipFill>
        <p:spPr>
          <a:xfrm>
            <a:off x="2900119" y="0"/>
            <a:ext cx="9291881" cy="6858000"/>
          </a:xfrm>
          <a:prstGeom prst="rect">
            <a:avLst/>
          </a:prstGeom>
        </p:spPr>
      </p:pic>
      <p:sp>
        <p:nvSpPr>
          <p:cNvPr id="2" name="Title Placeholder 1">
            <a:extLst>
              <a:ext uri="{FF2B5EF4-FFF2-40B4-BE49-F238E27FC236}">
                <a16:creationId xmlns:a16="http://schemas.microsoft.com/office/drawing/2014/main" id="{B88D255F-3BAD-4CC7-805D-7AE1FCEB59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982335-3082-5CB1-3FE5-92C3BC890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D8943-5D51-2A40-A100-C9950212CB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B0284"/>
                </a:solidFill>
              </a:defRPr>
            </a:lvl1pPr>
          </a:lstStyle>
          <a:p>
            <a:fld id="{4875F524-7DA6-43CF-B5C9-26A8B23D451B}" type="datetime1">
              <a:rPr lang="en-US" smtClean="0"/>
              <a:t>11/15/2022</a:t>
            </a:fld>
            <a:endParaRPr lang="en-US" dirty="0"/>
          </a:p>
        </p:txBody>
      </p:sp>
      <p:sp>
        <p:nvSpPr>
          <p:cNvPr id="5" name="Footer Placeholder 4">
            <a:extLst>
              <a:ext uri="{FF2B5EF4-FFF2-40B4-BE49-F238E27FC236}">
                <a16:creationId xmlns:a16="http://schemas.microsoft.com/office/drawing/2014/main" id="{5AF79E4D-7DE5-FF11-3ADA-3548FC582A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B0284"/>
                </a:solidFill>
              </a:defRPr>
            </a:lvl1pPr>
          </a:lstStyle>
          <a:p>
            <a:endParaRPr lang="en-US" dirty="0"/>
          </a:p>
        </p:txBody>
      </p:sp>
      <p:sp>
        <p:nvSpPr>
          <p:cNvPr id="6" name="Slide Number Placeholder 5">
            <a:extLst>
              <a:ext uri="{FF2B5EF4-FFF2-40B4-BE49-F238E27FC236}">
                <a16:creationId xmlns:a16="http://schemas.microsoft.com/office/drawing/2014/main" id="{86B81B8D-E9CD-0095-EA5D-55AC4831C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B0284"/>
                </a:solidFill>
              </a:defRPr>
            </a:lvl1pPr>
          </a:lstStyle>
          <a:p>
            <a:fld id="{282F3A7B-122C-48AD-B234-0FF0A8B2C0FC}" type="slidenum">
              <a:rPr lang="en-US" smtClean="0"/>
              <a:pPr/>
              <a:t>‹#›</a:t>
            </a:fld>
            <a:endParaRPr lang="en-US" dirty="0"/>
          </a:p>
        </p:txBody>
      </p:sp>
    </p:spTree>
    <p:extLst>
      <p:ext uri="{BB962C8B-B14F-4D97-AF65-F5344CB8AC3E}">
        <p14:creationId xmlns:p14="http://schemas.microsoft.com/office/powerpoint/2010/main" val="2897790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0B028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B028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028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B028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B028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B028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youtu.be/IFbWWuRP-lE"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18A9F-692B-65A4-7A10-3EC9370A8620}"/>
              </a:ext>
            </a:extLst>
          </p:cNvPr>
          <p:cNvPicPr>
            <a:picLocks noChangeAspect="1"/>
          </p:cNvPicPr>
          <p:nvPr/>
        </p:nvPicPr>
        <p:blipFill>
          <a:blip r:embed="rId3"/>
          <a:stretch>
            <a:fillRect/>
          </a:stretch>
        </p:blipFill>
        <p:spPr>
          <a:xfrm>
            <a:off x="2976031" y="3606800"/>
            <a:ext cx="8572500" cy="2667000"/>
          </a:xfrm>
          <a:prstGeom prst="rect">
            <a:avLst/>
          </a:prstGeom>
        </p:spPr>
      </p:pic>
      <p:pic>
        <p:nvPicPr>
          <p:cNvPr id="3" name="Picture 2">
            <a:extLst>
              <a:ext uri="{FF2B5EF4-FFF2-40B4-BE49-F238E27FC236}">
                <a16:creationId xmlns:a16="http://schemas.microsoft.com/office/drawing/2014/main" id="{8D8EAE23-F608-7EFF-0300-7A67102AC2A6}"/>
              </a:ext>
            </a:extLst>
          </p:cNvPr>
          <p:cNvPicPr>
            <a:picLocks noChangeAspect="1"/>
          </p:cNvPicPr>
          <p:nvPr/>
        </p:nvPicPr>
        <p:blipFill>
          <a:blip r:embed="rId4"/>
          <a:stretch>
            <a:fillRect/>
          </a:stretch>
        </p:blipFill>
        <p:spPr>
          <a:xfrm>
            <a:off x="160867" y="584200"/>
            <a:ext cx="8572500" cy="2667000"/>
          </a:xfrm>
          <a:prstGeom prst="rect">
            <a:avLst/>
          </a:prstGeom>
        </p:spPr>
      </p:pic>
      <p:sp>
        <p:nvSpPr>
          <p:cNvPr id="4" name="Slide Number Placeholder 3">
            <a:extLst>
              <a:ext uri="{FF2B5EF4-FFF2-40B4-BE49-F238E27FC236}">
                <a16:creationId xmlns:a16="http://schemas.microsoft.com/office/drawing/2014/main" id="{045BD6F8-D45A-0CC4-E862-2BC450F1D0A9}"/>
              </a:ext>
            </a:extLst>
          </p:cNvPr>
          <p:cNvSpPr>
            <a:spLocks noGrp="1"/>
          </p:cNvSpPr>
          <p:nvPr>
            <p:ph type="sldNum" sz="quarter" idx="12"/>
          </p:nvPr>
        </p:nvSpPr>
        <p:spPr/>
        <p:txBody>
          <a:bodyPr/>
          <a:lstStyle/>
          <a:p>
            <a:fld id="{282F3A7B-122C-48AD-B234-0FF0A8B2C0FC}" type="slidenum">
              <a:rPr lang="en-US" smtClean="0"/>
              <a:pPr/>
              <a:t>1</a:t>
            </a:fld>
            <a:endParaRPr lang="en-US" dirty="0"/>
          </a:p>
        </p:txBody>
      </p:sp>
    </p:spTree>
    <p:extLst>
      <p:ext uri="{BB962C8B-B14F-4D97-AF65-F5344CB8AC3E}">
        <p14:creationId xmlns:p14="http://schemas.microsoft.com/office/powerpoint/2010/main" val="21928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B639-6890-C241-3326-D73A703B775D}"/>
              </a:ext>
            </a:extLst>
          </p:cNvPr>
          <p:cNvSpPr>
            <a:spLocks noGrp="1"/>
          </p:cNvSpPr>
          <p:nvPr>
            <p:ph type="title"/>
          </p:nvPr>
        </p:nvSpPr>
        <p:spPr>
          <a:xfrm>
            <a:off x="0" y="0"/>
            <a:ext cx="12188952" cy="1020726"/>
          </a:xfrm>
        </p:spPr>
        <p:txBody>
          <a:bodyPr/>
          <a:lstStyle/>
          <a:p>
            <a:pPr marL="365760"/>
            <a:r>
              <a:rPr lang="en-US" dirty="0"/>
              <a:t>Our Thesis Statement:</a:t>
            </a:r>
          </a:p>
        </p:txBody>
      </p:sp>
      <p:sp>
        <p:nvSpPr>
          <p:cNvPr id="3" name="Content Placeholder 2">
            <a:extLst>
              <a:ext uri="{FF2B5EF4-FFF2-40B4-BE49-F238E27FC236}">
                <a16:creationId xmlns:a16="http://schemas.microsoft.com/office/drawing/2014/main" id="{0CB8F2D1-BC85-3175-DDC1-40C84AD5AC75}"/>
              </a:ext>
            </a:extLst>
          </p:cNvPr>
          <p:cNvSpPr>
            <a:spLocks noGrp="1"/>
          </p:cNvSpPr>
          <p:nvPr>
            <p:ph idx="1"/>
          </p:nvPr>
        </p:nvSpPr>
        <p:spPr>
          <a:xfrm>
            <a:off x="604283" y="712377"/>
            <a:ext cx="10897905" cy="3775864"/>
          </a:xfrm>
        </p:spPr>
        <p:txBody>
          <a:bodyPr>
            <a:normAutofit/>
          </a:bodyPr>
          <a:lstStyle/>
          <a:p>
            <a:pPr>
              <a:spcBef>
                <a:spcPts val="0"/>
              </a:spcBef>
            </a:pPr>
            <a:r>
              <a:rPr lang="en-US" sz="3600" dirty="0"/>
              <a:t>Using readily available digital microscope (aka – inexpensive) design an A.I. to accurately identify and count various blood components and then return specific numbers and percentages for each category.  Platelet count is our first priority, all other blood product components are secondary.</a:t>
            </a:r>
          </a:p>
        </p:txBody>
      </p:sp>
      <p:pic>
        <p:nvPicPr>
          <p:cNvPr id="4" name="Picture 3">
            <a:extLst>
              <a:ext uri="{FF2B5EF4-FFF2-40B4-BE49-F238E27FC236}">
                <a16:creationId xmlns:a16="http://schemas.microsoft.com/office/drawing/2014/main" id="{5C3858B6-9459-BC03-5997-426D644A0FA2}"/>
              </a:ext>
            </a:extLst>
          </p:cNvPr>
          <p:cNvPicPr>
            <a:picLocks noChangeAspect="1"/>
          </p:cNvPicPr>
          <p:nvPr/>
        </p:nvPicPr>
        <p:blipFill>
          <a:blip r:embed="rId3"/>
          <a:stretch>
            <a:fillRect/>
          </a:stretch>
        </p:blipFill>
        <p:spPr>
          <a:xfrm>
            <a:off x="1766985" y="4191000"/>
            <a:ext cx="8572500" cy="2667000"/>
          </a:xfrm>
          <a:prstGeom prst="rect">
            <a:avLst/>
          </a:prstGeom>
        </p:spPr>
      </p:pic>
      <p:sp>
        <p:nvSpPr>
          <p:cNvPr id="5" name="Slide Number Placeholder 4">
            <a:extLst>
              <a:ext uri="{FF2B5EF4-FFF2-40B4-BE49-F238E27FC236}">
                <a16:creationId xmlns:a16="http://schemas.microsoft.com/office/drawing/2014/main" id="{22C0E545-EFD7-633A-07B5-2836B0D808ED}"/>
              </a:ext>
            </a:extLst>
          </p:cNvPr>
          <p:cNvSpPr>
            <a:spLocks noGrp="1"/>
          </p:cNvSpPr>
          <p:nvPr>
            <p:ph type="sldNum" sz="quarter" idx="12"/>
          </p:nvPr>
        </p:nvSpPr>
        <p:spPr/>
        <p:txBody>
          <a:bodyPr/>
          <a:lstStyle/>
          <a:p>
            <a:fld id="{282F3A7B-122C-48AD-B234-0FF0A8B2C0FC}" type="slidenum">
              <a:rPr lang="en-US" smtClean="0"/>
              <a:pPr/>
              <a:t>10</a:t>
            </a:fld>
            <a:endParaRPr lang="en-US" dirty="0"/>
          </a:p>
        </p:txBody>
      </p:sp>
    </p:spTree>
    <p:extLst>
      <p:ext uri="{BB962C8B-B14F-4D97-AF65-F5344CB8AC3E}">
        <p14:creationId xmlns:p14="http://schemas.microsoft.com/office/powerpoint/2010/main" val="805803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60EB-FD90-190A-8F5E-B762B3E80834}"/>
              </a:ext>
            </a:extLst>
          </p:cNvPr>
          <p:cNvSpPr>
            <a:spLocks noGrp="1"/>
          </p:cNvSpPr>
          <p:nvPr>
            <p:ph type="title"/>
          </p:nvPr>
        </p:nvSpPr>
        <p:spPr>
          <a:xfrm>
            <a:off x="0" y="-31899"/>
            <a:ext cx="12188952" cy="1069112"/>
          </a:xfrm>
        </p:spPr>
        <p:txBody>
          <a:bodyPr/>
          <a:lstStyle/>
          <a:p>
            <a:pPr marL="365760"/>
            <a:r>
              <a:rPr lang="en-US" dirty="0"/>
              <a:t>Background Research - Overview</a:t>
            </a:r>
          </a:p>
        </p:txBody>
      </p:sp>
      <p:sp>
        <p:nvSpPr>
          <p:cNvPr id="3" name="Content Placeholder 2">
            <a:extLst>
              <a:ext uri="{FF2B5EF4-FFF2-40B4-BE49-F238E27FC236}">
                <a16:creationId xmlns:a16="http://schemas.microsoft.com/office/drawing/2014/main" id="{650DC639-5E02-926C-2E4E-6DBF535C1605}"/>
              </a:ext>
            </a:extLst>
          </p:cNvPr>
          <p:cNvSpPr>
            <a:spLocks noGrp="1"/>
          </p:cNvSpPr>
          <p:nvPr>
            <p:ph idx="1"/>
          </p:nvPr>
        </p:nvSpPr>
        <p:spPr>
          <a:xfrm>
            <a:off x="625548" y="888351"/>
            <a:ext cx="11187223" cy="5820787"/>
          </a:xfrm>
        </p:spPr>
        <p:txBody>
          <a:bodyPr>
            <a:normAutofit fontScale="92500" lnSpcReduction="20000"/>
          </a:bodyPr>
          <a:lstStyle/>
          <a:p>
            <a:pPr>
              <a:lnSpc>
                <a:spcPct val="120000"/>
              </a:lnSpc>
              <a:spcBef>
                <a:spcPts val="0"/>
              </a:spcBef>
            </a:pPr>
            <a:r>
              <a:rPr lang="en-US" u="sng" dirty="0">
                <a:solidFill>
                  <a:srgbClr val="0B0284"/>
                </a:solidFill>
              </a:rPr>
              <a:t>Chris Ayala:</a:t>
            </a:r>
          </a:p>
          <a:p>
            <a:pPr marL="690563" lvl="1" indent="-233363">
              <a:lnSpc>
                <a:spcPct val="120000"/>
              </a:lnSpc>
              <a:spcBef>
                <a:spcPts val="0"/>
              </a:spcBef>
            </a:pPr>
            <a:r>
              <a:rPr lang="en-US" i="1" dirty="0"/>
              <a:t>“Automated RBC Morphology Counting And Grading Using Image Processing And Support </a:t>
            </a:r>
          </a:p>
          <a:p>
            <a:pPr marL="457200" lvl="1" indent="0">
              <a:lnSpc>
                <a:spcPct val="120000"/>
              </a:lnSpc>
              <a:spcBef>
                <a:spcPts val="0"/>
              </a:spcBef>
              <a:buNone/>
            </a:pPr>
            <a:r>
              <a:rPr lang="en-US" i="1" dirty="0"/>
              <a:t>     Vector Machine” </a:t>
            </a:r>
          </a:p>
          <a:p>
            <a:pPr lvl="1">
              <a:lnSpc>
                <a:spcPct val="120000"/>
              </a:lnSpc>
              <a:spcBef>
                <a:spcPts val="0"/>
              </a:spcBef>
            </a:pPr>
            <a:r>
              <a:rPr lang="en-US" i="1" dirty="0"/>
              <a:t>“A Review For Digital Microscope Using Raspberry PI”</a:t>
            </a:r>
          </a:p>
          <a:p>
            <a:pPr lvl="1">
              <a:lnSpc>
                <a:spcPct val="120000"/>
              </a:lnSpc>
              <a:spcBef>
                <a:spcPts val="0"/>
              </a:spcBef>
            </a:pPr>
            <a:r>
              <a:rPr lang="en-US" i="1" dirty="0">
                <a:solidFill>
                  <a:srgbClr val="0B0284"/>
                </a:solidFill>
              </a:rPr>
              <a:t>“Accurate Microscopic Red Blood Cell Image Enhancement And Segmentation” 	</a:t>
            </a:r>
            <a:endParaRPr lang="en-US" dirty="0">
              <a:solidFill>
                <a:srgbClr val="0B0284"/>
              </a:solidFill>
            </a:endParaRPr>
          </a:p>
          <a:p>
            <a:pPr>
              <a:lnSpc>
                <a:spcPct val="120000"/>
              </a:lnSpc>
              <a:spcBef>
                <a:spcPts val="0"/>
              </a:spcBef>
            </a:pPr>
            <a:r>
              <a:rPr lang="en-US" u="sng" dirty="0">
                <a:solidFill>
                  <a:srgbClr val="0B0284"/>
                </a:solidFill>
              </a:rPr>
              <a:t>Brian van Vlymen:</a:t>
            </a:r>
          </a:p>
          <a:p>
            <a:pPr lvl="1">
              <a:lnSpc>
                <a:spcPct val="120000"/>
              </a:lnSpc>
              <a:spcBef>
                <a:spcPts val="0"/>
              </a:spcBef>
            </a:pPr>
            <a:r>
              <a:rPr lang="en-US" i="1" dirty="0">
                <a:solidFill>
                  <a:srgbClr val="0B0284"/>
                </a:solidFill>
              </a:rPr>
              <a:t>“Computer Vision Approach for the detection of Thrombocytopenia from Microscopic Blood   </a:t>
            </a:r>
          </a:p>
          <a:p>
            <a:pPr marL="457200" lvl="1" indent="0">
              <a:lnSpc>
                <a:spcPct val="120000"/>
              </a:lnSpc>
              <a:spcBef>
                <a:spcPts val="0"/>
              </a:spcBef>
              <a:buNone/>
            </a:pPr>
            <a:r>
              <a:rPr lang="en-US" i="1" dirty="0"/>
              <a:t>      </a:t>
            </a:r>
            <a:r>
              <a:rPr lang="en-US" i="1" dirty="0">
                <a:solidFill>
                  <a:srgbClr val="0B0284"/>
                </a:solidFill>
              </a:rPr>
              <a:t>Smear Images”</a:t>
            </a:r>
          </a:p>
          <a:p>
            <a:pPr lvl="1">
              <a:lnSpc>
                <a:spcPct val="120000"/>
              </a:lnSpc>
              <a:spcBef>
                <a:spcPts val="0"/>
              </a:spcBef>
            </a:pPr>
            <a:r>
              <a:rPr lang="en-US" i="1" dirty="0">
                <a:solidFill>
                  <a:srgbClr val="0B0284"/>
                </a:solidFill>
              </a:rPr>
              <a:t>“Detection of WBC, RBC, and Platelets in Blood Samples using Deep Learning”</a:t>
            </a:r>
          </a:p>
          <a:p>
            <a:pPr lvl="1">
              <a:lnSpc>
                <a:spcPct val="120000"/>
              </a:lnSpc>
              <a:spcBef>
                <a:spcPts val="0"/>
              </a:spcBef>
            </a:pPr>
            <a:r>
              <a:rPr lang="en-US" i="1" dirty="0">
                <a:solidFill>
                  <a:srgbClr val="0B0284"/>
                </a:solidFill>
              </a:rPr>
              <a:t>“Determination of Blood Components (WRCs, RBCs, and Platelets) Count in Microscopic</a:t>
            </a:r>
          </a:p>
          <a:p>
            <a:pPr marL="457200" lvl="1" indent="0">
              <a:lnSpc>
                <a:spcPct val="120000"/>
              </a:lnSpc>
              <a:spcBef>
                <a:spcPts val="0"/>
              </a:spcBef>
              <a:buNone/>
            </a:pPr>
            <a:r>
              <a:rPr lang="en-US" i="1" dirty="0"/>
              <a:t>      </a:t>
            </a:r>
            <a:r>
              <a:rPr lang="en-US" i="1" dirty="0">
                <a:solidFill>
                  <a:srgbClr val="0B0284"/>
                </a:solidFill>
              </a:rPr>
              <a:t>Images Using Image Processing and Analysis”</a:t>
            </a:r>
          </a:p>
          <a:p>
            <a:pPr>
              <a:lnSpc>
                <a:spcPct val="120000"/>
              </a:lnSpc>
              <a:spcBef>
                <a:spcPts val="0"/>
              </a:spcBef>
            </a:pPr>
            <a:r>
              <a:rPr lang="en-US" u="sng" dirty="0">
                <a:solidFill>
                  <a:srgbClr val="0B0284"/>
                </a:solidFill>
              </a:rPr>
              <a:t>John Weaver:</a:t>
            </a:r>
          </a:p>
          <a:p>
            <a:pPr lvl="1">
              <a:lnSpc>
                <a:spcPct val="120000"/>
              </a:lnSpc>
              <a:spcBef>
                <a:spcPts val="0"/>
              </a:spcBef>
            </a:pPr>
            <a:r>
              <a:rPr lang="en-US" i="1" dirty="0">
                <a:solidFill>
                  <a:srgbClr val="0B0284"/>
                </a:solidFill>
              </a:rPr>
              <a:t>“</a:t>
            </a:r>
            <a:r>
              <a:rPr lang="en-US" b="1" i="1" dirty="0">
                <a:solidFill>
                  <a:srgbClr val="0B0284"/>
                </a:solidFill>
              </a:rPr>
              <a:t>MAIScope</a:t>
            </a:r>
            <a:r>
              <a:rPr lang="en-US" i="1" dirty="0">
                <a:solidFill>
                  <a:srgbClr val="0B0284"/>
                </a:solidFill>
              </a:rPr>
              <a:t>: a low-cost portable microscope with built in vision AI to automate microscopic </a:t>
            </a:r>
          </a:p>
          <a:p>
            <a:pPr marL="457200" lvl="1" indent="0">
              <a:lnSpc>
                <a:spcPct val="120000"/>
              </a:lnSpc>
              <a:spcBef>
                <a:spcPts val="0"/>
              </a:spcBef>
              <a:buNone/>
            </a:pPr>
            <a:r>
              <a:rPr lang="en-US" i="1" dirty="0"/>
              <a:t>      </a:t>
            </a:r>
            <a:r>
              <a:rPr lang="en-US" i="1" dirty="0">
                <a:solidFill>
                  <a:srgbClr val="0B0284"/>
                </a:solidFill>
              </a:rPr>
              <a:t>diagnosis of diseases in remote rural settings”</a:t>
            </a:r>
          </a:p>
          <a:p>
            <a:pPr lvl="1">
              <a:lnSpc>
                <a:spcPct val="120000"/>
              </a:lnSpc>
              <a:spcBef>
                <a:spcPts val="0"/>
              </a:spcBef>
            </a:pPr>
            <a:r>
              <a:rPr lang="en-US" i="1" dirty="0">
                <a:solidFill>
                  <a:srgbClr val="0B0284"/>
                </a:solidFill>
              </a:rPr>
              <a:t>“A Survey on Peripheral Blood Smear Analysis Using Deep Learning”</a:t>
            </a:r>
          </a:p>
          <a:p>
            <a:pPr lvl="1">
              <a:lnSpc>
                <a:spcPct val="120000"/>
              </a:lnSpc>
              <a:spcBef>
                <a:spcPts val="0"/>
              </a:spcBef>
            </a:pPr>
            <a:r>
              <a:rPr lang="en-US" i="1" dirty="0">
                <a:solidFill>
                  <a:srgbClr val="0B0284"/>
                </a:solidFill>
              </a:rPr>
              <a:t>“Survey on Automatic RBC Detection and Counting” </a:t>
            </a:r>
          </a:p>
        </p:txBody>
      </p:sp>
      <p:sp>
        <p:nvSpPr>
          <p:cNvPr id="4" name="Slide Number Placeholder 3">
            <a:extLst>
              <a:ext uri="{FF2B5EF4-FFF2-40B4-BE49-F238E27FC236}">
                <a16:creationId xmlns:a16="http://schemas.microsoft.com/office/drawing/2014/main" id="{C2F8443F-8A70-53C3-7A3C-9D840BCECFB4}"/>
              </a:ext>
            </a:extLst>
          </p:cNvPr>
          <p:cNvSpPr>
            <a:spLocks noGrp="1"/>
          </p:cNvSpPr>
          <p:nvPr>
            <p:ph type="sldNum" sz="quarter" idx="12"/>
          </p:nvPr>
        </p:nvSpPr>
        <p:spPr/>
        <p:txBody>
          <a:bodyPr/>
          <a:lstStyle/>
          <a:p>
            <a:fld id="{282F3A7B-122C-48AD-B234-0FF0A8B2C0FC}" type="slidenum">
              <a:rPr lang="en-US" smtClean="0"/>
              <a:pPr/>
              <a:t>11</a:t>
            </a:fld>
            <a:endParaRPr lang="en-US" dirty="0"/>
          </a:p>
        </p:txBody>
      </p:sp>
    </p:spTree>
    <p:extLst>
      <p:ext uri="{BB962C8B-B14F-4D97-AF65-F5344CB8AC3E}">
        <p14:creationId xmlns:p14="http://schemas.microsoft.com/office/powerpoint/2010/main" val="260556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0" y="0"/>
            <a:ext cx="12188952" cy="1690688"/>
          </a:xfrm>
        </p:spPr>
        <p:txBody>
          <a:bodyPr>
            <a:noAutofit/>
          </a:bodyPr>
          <a:lstStyle/>
          <a:p>
            <a:pPr marL="339725" lvl="3" indent="-157163" algn="l" rtl="0">
              <a:spcBef>
                <a:spcPct val="0"/>
              </a:spcBef>
            </a:pPr>
            <a:r>
              <a:rPr lang="en-US" sz="4000" i="1" kern="1200" dirty="0">
                <a:solidFill>
                  <a:srgbClr val="0B0284"/>
                </a:solidFill>
                <a:latin typeface="+mn-lt"/>
                <a:ea typeface="+mj-ea"/>
                <a:cs typeface="+mj-cs"/>
              </a:rPr>
              <a:t>“Automated RBC Morphology Counting And Grading Using Image Processing And Support Vector Machine”</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sz="half" idx="1"/>
          </p:nvPr>
        </p:nvSpPr>
        <p:spPr>
          <a:xfrm>
            <a:off x="312797" y="1690688"/>
            <a:ext cx="5351448" cy="4351338"/>
          </a:xfrm>
        </p:spPr>
        <p:txBody>
          <a:bodyPr>
            <a:normAutofit/>
          </a:bodyPr>
          <a:lstStyle/>
          <a:p>
            <a:pPr marL="685800" lvl="4">
              <a:spcBef>
                <a:spcPts val="1000"/>
              </a:spcBef>
            </a:pPr>
            <a:r>
              <a:rPr lang="en-US" sz="3600" dirty="0"/>
              <a:t>Support vectors</a:t>
            </a:r>
          </a:p>
          <a:p>
            <a:pPr marL="1143000" lvl="5">
              <a:spcBef>
                <a:spcPts val="1000"/>
              </a:spcBef>
            </a:pPr>
            <a:r>
              <a:rPr lang="en-US" sz="3600" dirty="0">
                <a:solidFill>
                  <a:srgbClr val="0B0284"/>
                </a:solidFill>
              </a:rPr>
              <a:t>Data points closest to the classification line</a:t>
            </a:r>
          </a:p>
          <a:p>
            <a:pPr marL="685800" lvl="4">
              <a:spcBef>
                <a:spcPts val="1000"/>
              </a:spcBef>
            </a:pPr>
            <a:r>
              <a:rPr lang="en-US" sz="3600" dirty="0"/>
              <a:t>93% accuracy</a:t>
            </a:r>
          </a:p>
          <a:p>
            <a:pPr marL="685800" lvl="4">
              <a:spcBef>
                <a:spcPts val="1000"/>
              </a:spcBef>
            </a:pPr>
            <a:r>
              <a:rPr lang="en-US" sz="3600" dirty="0"/>
              <a:t>Efficient </a:t>
            </a:r>
          </a:p>
          <a:p>
            <a:pPr marL="685800" lvl="4">
              <a:spcBef>
                <a:spcPts val="1000"/>
              </a:spcBef>
            </a:pPr>
            <a:r>
              <a:rPr lang="en-US" sz="3600" dirty="0"/>
              <a:t>Cost effective</a:t>
            </a:r>
          </a:p>
          <a:p>
            <a:pPr marL="228600" lvl="3">
              <a:spcBef>
                <a:spcPts val="1000"/>
              </a:spcBef>
            </a:pPr>
            <a:endParaRPr lang="en-US" sz="3600" dirty="0"/>
          </a:p>
          <a:p>
            <a:pPr marL="228600" marR="0" lvl="3">
              <a:spcBef>
                <a:spcPts val="1000"/>
              </a:spcBef>
              <a:spcAft>
                <a:spcPts val="0"/>
              </a:spcAft>
            </a:pPr>
            <a:endParaRPr lang="en-US" sz="2800" dirty="0"/>
          </a:p>
        </p:txBody>
      </p:sp>
      <p:sp>
        <p:nvSpPr>
          <p:cNvPr id="5" name="Content Placeholder 2">
            <a:extLst>
              <a:ext uri="{FF2B5EF4-FFF2-40B4-BE49-F238E27FC236}">
                <a16:creationId xmlns:a16="http://schemas.microsoft.com/office/drawing/2014/main" id="{DC60674F-0B4B-6C0E-2748-29B274448C54}"/>
              </a:ext>
            </a:extLst>
          </p:cNvPr>
          <p:cNvSpPr txBox="1">
            <a:spLocks/>
          </p:cNvSpPr>
          <p:nvPr/>
        </p:nvSpPr>
        <p:spPr>
          <a:xfrm>
            <a:off x="8737732" y="6404291"/>
            <a:ext cx="3086100" cy="453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r">
              <a:lnSpc>
                <a:spcPct val="100000"/>
              </a:lnSpc>
              <a:spcBef>
                <a:spcPts val="0"/>
              </a:spcBef>
              <a:buNone/>
            </a:pPr>
            <a:r>
              <a:rPr lang="en-US" sz="2000" dirty="0">
                <a:solidFill>
                  <a:srgbClr val="0B0284"/>
                </a:solidFill>
              </a:rPr>
              <a:t>Reviewed by Chris Ayala</a:t>
            </a:r>
          </a:p>
          <a:p>
            <a:pPr marL="0" lvl="3" indent="0" algn="r">
              <a:lnSpc>
                <a:spcPct val="100000"/>
              </a:lnSpc>
              <a:spcBef>
                <a:spcPts val="0"/>
              </a:spcBef>
              <a:buNone/>
            </a:pPr>
            <a:endParaRPr lang="en-US" sz="2000" dirty="0">
              <a:solidFill>
                <a:srgbClr val="0B0284"/>
              </a:solidFill>
            </a:endParaRPr>
          </a:p>
          <a:p>
            <a:pPr marL="228600" lvl="3">
              <a:lnSpc>
                <a:spcPct val="100000"/>
              </a:lnSpc>
              <a:spcBef>
                <a:spcPts val="0"/>
              </a:spcBef>
            </a:pPr>
            <a:endParaRPr lang="en-US" sz="2000" dirty="0">
              <a:solidFill>
                <a:srgbClr val="0B0284"/>
              </a:solidFill>
            </a:endParaRPr>
          </a:p>
          <a:p>
            <a:pPr marL="228600" lvl="3">
              <a:lnSpc>
                <a:spcPct val="100000"/>
              </a:lnSpc>
              <a:spcBef>
                <a:spcPts val="0"/>
              </a:spcBef>
            </a:pPr>
            <a:endParaRPr lang="en-US" sz="1600" dirty="0">
              <a:solidFill>
                <a:srgbClr val="0B0284"/>
              </a:solidFill>
            </a:endParaRPr>
          </a:p>
        </p:txBody>
      </p:sp>
      <p:pic>
        <p:nvPicPr>
          <p:cNvPr id="6" name="Picture 5">
            <a:extLst>
              <a:ext uri="{FF2B5EF4-FFF2-40B4-BE49-F238E27FC236}">
                <a16:creationId xmlns:a16="http://schemas.microsoft.com/office/drawing/2014/main" id="{4BDE533F-7902-AFDD-4060-072A19013F11}"/>
              </a:ext>
            </a:extLst>
          </p:cNvPr>
          <p:cNvPicPr>
            <a:picLocks noChangeAspect="1"/>
          </p:cNvPicPr>
          <p:nvPr/>
        </p:nvPicPr>
        <p:blipFill>
          <a:blip r:embed="rId3"/>
          <a:stretch>
            <a:fillRect/>
          </a:stretch>
        </p:blipFill>
        <p:spPr>
          <a:xfrm>
            <a:off x="5965034" y="1708465"/>
            <a:ext cx="6223918" cy="2360317"/>
          </a:xfrm>
          <a:prstGeom prst="rect">
            <a:avLst/>
          </a:prstGeom>
          <a:ln w="25400">
            <a:solidFill>
              <a:srgbClr val="0B0284"/>
            </a:solidFill>
          </a:ln>
        </p:spPr>
      </p:pic>
      <p:sp>
        <p:nvSpPr>
          <p:cNvPr id="7" name="Content Placeholder 2">
            <a:extLst>
              <a:ext uri="{FF2B5EF4-FFF2-40B4-BE49-F238E27FC236}">
                <a16:creationId xmlns:a16="http://schemas.microsoft.com/office/drawing/2014/main" id="{64832F10-3230-A860-6EFA-8D2FDAF51078}"/>
              </a:ext>
            </a:extLst>
          </p:cNvPr>
          <p:cNvSpPr txBox="1">
            <a:spLocks/>
          </p:cNvSpPr>
          <p:nvPr/>
        </p:nvSpPr>
        <p:spPr>
          <a:xfrm>
            <a:off x="6711362" y="4229704"/>
            <a:ext cx="4731262" cy="453709"/>
          </a:xfrm>
          <a:prstGeom prst="rect">
            <a:avLst/>
          </a:prstGeom>
          <a:solidFill>
            <a:schemeClr val="accent4">
              <a:lumMod val="20000"/>
              <a:lumOff val="80000"/>
              <a:alpha val="24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ctr">
              <a:lnSpc>
                <a:spcPct val="100000"/>
              </a:lnSpc>
              <a:spcBef>
                <a:spcPts val="0"/>
              </a:spcBef>
              <a:buNone/>
            </a:pPr>
            <a:r>
              <a:rPr lang="en-US" sz="2400" dirty="0">
                <a:solidFill>
                  <a:srgbClr val="0B0284"/>
                </a:solidFill>
              </a:rPr>
              <a:t>Fig 3. Raspberry Pi 4 Model B setup</a:t>
            </a:r>
          </a:p>
        </p:txBody>
      </p:sp>
      <p:sp>
        <p:nvSpPr>
          <p:cNvPr id="8" name="Slide Number Placeholder 7">
            <a:extLst>
              <a:ext uri="{FF2B5EF4-FFF2-40B4-BE49-F238E27FC236}">
                <a16:creationId xmlns:a16="http://schemas.microsoft.com/office/drawing/2014/main" id="{95D797B9-3EE9-8FB3-D18C-8B5492221A1B}"/>
              </a:ext>
            </a:extLst>
          </p:cNvPr>
          <p:cNvSpPr>
            <a:spLocks noGrp="1"/>
          </p:cNvSpPr>
          <p:nvPr>
            <p:ph type="sldNum" sz="quarter" idx="12"/>
          </p:nvPr>
        </p:nvSpPr>
        <p:spPr/>
        <p:txBody>
          <a:bodyPr/>
          <a:lstStyle/>
          <a:p>
            <a:fld id="{282F3A7B-122C-48AD-B234-0FF0A8B2C0FC}" type="slidenum">
              <a:rPr lang="en-US" smtClean="0"/>
              <a:pPr/>
              <a:t>12</a:t>
            </a:fld>
            <a:endParaRPr lang="en-US" dirty="0"/>
          </a:p>
        </p:txBody>
      </p:sp>
    </p:spTree>
    <p:extLst>
      <p:ext uri="{BB962C8B-B14F-4D97-AF65-F5344CB8AC3E}">
        <p14:creationId xmlns:p14="http://schemas.microsoft.com/office/powerpoint/2010/main" val="441488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0" y="0"/>
            <a:ext cx="12188952" cy="1690688"/>
          </a:xfrm>
        </p:spPr>
        <p:txBody>
          <a:bodyPr>
            <a:noAutofit/>
          </a:bodyPr>
          <a:lstStyle/>
          <a:p>
            <a:pPr marL="339725" lvl="3" indent="-157163" algn="l" rtl="0">
              <a:spcBef>
                <a:spcPct val="0"/>
              </a:spcBef>
            </a:pPr>
            <a:r>
              <a:rPr lang="en-US" sz="4000" i="1" kern="1200" dirty="0">
                <a:solidFill>
                  <a:srgbClr val="0B0284"/>
                </a:solidFill>
                <a:latin typeface="+mn-lt"/>
                <a:ea typeface="+mj-ea"/>
                <a:cs typeface="+mj-cs"/>
              </a:rPr>
              <a:t>“Accurate Microscopic Red Blood Cell Image Enhancement And Segmentation” </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sz="half" idx="1"/>
          </p:nvPr>
        </p:nvSpPr>
        <p:spPr>
          <a:xfrm>
            <a:off x="697831" y="1690688"/>
            <a:ext cx="5209674" cy="4351338"/>
          </a:xfrm>
        </p:spPr>
        <p:txBody>
          <a:bodyPr>
            <a:normAutofit/>
          </a:bodyPr>
          <a:lstStyle/>
          <a:p>
            <a:pPr marL="0" indent="0">
              <a:buNone/>
            </a:pPr>
            <a:r>
              <a:rPr lang="en-US" sz="4600" u="sng" dirty="0"/>
              <a:t>Accuracy of a Person </a:t>
            </a:r>
          </a:p>
          <a:p>
            <a:pPr marL="285750" lvl="4">
              <a:spcBef>
                <a:spcPts val="1000"/>
              </a:spcBef>
            </a:pPr>
            <a:r>
              <a:rPr lang="en-US" sz="3600" dirty="0"/>
              <a:t>Expertise of the person</a:t>
            </a:r>
          </a:p>
          <a:p>
            <a:pPr marL="285750" lvl="4">
              <a:spcBef>
                <a:spcPts val="1000"/>
              </a:spcBef>
            </a:pPr>
            <a:r>
              <a:rPr lang="en-US" sz="3600" dirty="0"/>
              <a:t>Fatigue</a:t>
            </a:r>
          </a:p>
          <a:p>
            <a:pPr marL="285750" lvl="4">
              <a:spcBef>
                <a:spcPts val="1000"/>
              </a:spcBef>
            </a:pPr>
            <a:endParaRPr lang="en-US" sz="3600" dirty="0"/>
          </a:p>
          <a:p>
            <a:pPr marL="228600" lvl="3">
              <a:spcBef>
                <a:spcPts val="1000"/>
              </a:spcBef>
            </a:pPr>
            <a:endParaRPr lang="en-US" sz="3600" dirty="0"/>
          </a:p>
          <a:p>
            <a:pPr marL="228600" marR="0" lvl="3">
              <a:spcBef>
                <a:spcPts val="1000"/>
              </a:spcBef>
              <a:spcAft>
                <a:spcPts val="0"/>
              </a:spcAft>
            </a:pPr>
            <a:endParaRPr lang="en-US" sz="2800" dirty="0"/>
          </a:p>
        </p:txBody>
      </p:sp>
      <p:sp>
        <p:nvSpPr>
          <p:cNvPr id="4" name="Content Placeholder 2">
            <a:extLst>
              <a:ext uri="{FF2B5EF4-FFF2-40B4-BE49-F238E27FC236}">
                <a16:creationId xmlns:a16="http://schemas.microsoft.com/office/drawing/2014/main" id="{9AACF94D-B826-D3BE-6E2C-D7D57630D224}"/>
              </a:ext>
            </a:extLst>
          </p:cNvPr>
          <p:cNvSpPr txBox="1">
            <a:spLocks/>
          </p:cNvSpPr>
          <p:nvPr/>
        </p:nvSpPr>
        <p:spPr>
          <a:xfrm>
            <a:off x="8737732" y="6404291"/>
            <a:ext cx="3086100" cy="453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r">
              <a:lnSpc>
                <a:spcPct val="100000"/>
              </a:lnSpc>
              <a:spcBef>
                <a:spcPts val="0"/>
              </a:spcBef>
              <a:buNone/>
            </a:pPr>
            <a:r>
              <a:rPr lang="en-US" sz="2000" dirty="0">
                <a:solidFill>
                  <a:srgbClr val="0B0284"/>
                </a:solidFill>
              </a:rPr>
              <a:t>Reviewed by Chris Ayala</a:t>
            </a:r>
          </a:p>
          <a:p>
            <a:pPr marL="0" lvl="3" indent="0" algn="r">
              <a:lnSpc>
                <a:spcPct val="100000"/>
              </a:lnSpc>
              <a:spcBef>
                <a:spcPts val="0"/>
              </a:spcBef>
              <a:buNone/>
            </a:pPr>
            <a:endParaRPr lang="en-US" sz="2000" dirty="0">
              <a:solidFill>
                <a:srgbClr val="0B0284"/>
              </a:solidFill>
            </a:endParaRPr>
          </a:p>
          <a:p>
            <a:pPr marL="228600" lvl="3">
              <a:lnSpc>
                <a:spcPct val="100000"/>
              </a:lnSpc>
              <a:spcBef>
                <a:spcPts val="0"/>
              </a:spcBef>
            </a:pPr>
            <a:endParaRPr lang="en-US" sz="2000" dirty="0">
              <a:solidFill>
                <a:srgbClr val="0B0284"/>
              </a:solidFill>
            </a:endParaRPr>
          </a:p>
          <a:p>
            <a:pPr marL="228600" lvl="3">
              <a:lnSpc>
                <a:spcPct val="100000"/>
              </a:lnSpc>
              <a:spcBef>
                <a:spcPts val="0"/>
              </a:spcBef>
            </a:pPr>
            <a:endParaRPr lang="en-US" sz="1600" dirty="0">
              <a:solidFill>
                <a:srgbClr val="0B0284"/>
              </a:solidFill>
            </a:endParaRPr>
          </a:p>
        </p:txBody>
      </p:sp>
      <p:sp>
        <p:nvSpPr>
          <p:cNvPr id="8" name="Content Placeholder 2">
            <a:extLst>
              <a:ext uri="{FF2B5EF4-FFF2-40B4-BE49-F238E27FC236}">
                <a16:creationId xmlns:a16="http://schemas.microsoft.com/office/drawing/2014/main" id="{D5934ACA-66FA-32C5-1DF4-A0C5C8C5C849}"/>
              </a:ext>
            </a:extLst>
          </p:cNvPr>
          <p:cNvSpPr txBox="1">
            <a:spLocks/>
          </p:cNvSpPr>
          <p:nvPr/>
        </p:nvSpPr>
        <p:spPr>
          <a:xfrm>
            <a:off x="6379542" y="1690688"/>
            <a:ext cx="5676100" cy="4351338"/>
          </a:xfrm>
          <a:prstGeom prst="rect">
            <a:avLst/>
          </a:prstGeom>
          <a:solidFill>
            <a:schemeClr val="accent4">
              <a:lumMod val="40000"/>
              <a:lumOff val="60000"/>
              <a:alpha val="24000"/>
            </a:schemeClr>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rgbClr val="0B0284"/>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rgbClr val="0B0284"/>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0B0284"/>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spcBef>
                <a:spcPts val="1000"/>
              </a:spcBef>
              <a:buNone/>
            </a:pPr>
            <a:r>
              <a:rPr lang="en-US" sz="4600" u="sng" dirty="0"/>
              <a:t>Accuracy of a Model</a:t>
            </a:r>
          </a:p>
          <a:p>
            <a:pPr marL="228600" lvl="3">
              <a:spcBef>
                <a:spcPts val="1000"/>
              </a:spcBef>
            </a:pPr>
            <a:r>
              <a:rPr lang="en-US" sz="3600" dirty="0"/>
              <a:t>Accuracy of the model</a:t>
            </a:r>
          </a:p>
          <a:p>
            <a:pPr marL="228600" lvl="3">
              <a:spcBef>
                <a:spcPts val="1000"/>
              </a:spcBef>
            </a:pPr>
            <a:r>
              <a:rPr lang="en-US" sz="3600" dirty="0"/>
              <a:t>Slide prep prior to analysis</a:t>
            </a:r>
          </a:p>
          <a:p>
            <a:pPr marL="685800" lvl="4">
              <a:spcBef>
                <a:spcPts val="1000"/>
              </a:spcBef>
            </a:pPr>
            <a:endParaRPr lang="en-US" sz="3600" dirty="0"/>
          </a:p>
          <a:p>
            <a:pPr marL="228600" lvl="3">
              <a:spcBef>
                <a:spcPts val="1000"/>
              </a:spcBef>
            </a:pPr>
            <a:endParaRPr lang="en-US" sz="3600" dirty="0"/>
          </a:p>
          <a:p>
            <a:pPr marL="228600" lvl="3">
              <a:spcBef>
                <a:spcPts val="1000"/>
              </a:spcBef>
            </a:pPr>
            <a:endParaRPr lang="en-US" sz="2800" dirty="0"/>
          </a:p>
        </p:txBody>
      </p:sp>
      <p:pic>
        <p:nvPicPr>
          <p:cNvPr id="9" name="Picture 8">
            <a:extLst>
              <a:ext uri="{FF2B5EF4-FFF2-40B4-BE49-F238E27FC236}">
                <a16:creationId xmlns:a16="http://schemas.microsoft.com/office/drawing/2014/main" id="{FCF73D1D-0E11-5D64-B263-7329F0C2DC81}"/>
              </a:ext>
            </a:extLst>
          </p:cNvPr>
          <p:cNvPicPr>
            <a:picLocks noChangeAspect="1"/>
          </p:cNvPicPr>
          <p:nvPr/>
        </p:nvPicPr>
        <p:blipFill>
          <a:blip r:embed="rId3"/>
          <a:stretch>
            <a:fillRect/>
          </a:stretch>
        </p:blipFill>
        <p:spPr>
          <a:xfrm>
            <a:off x="575708" y="4058649"/>
            <a:ext cx="8572500" cy="2667000"/>
          </a:xfrm>
          <a:prstGeom prst="rect">
            <a:avLst/>
          </a:prstGeom>
        </p:spPr>
      </p:pic>
      <p:sp>
        <p:nvSpPr>
          <p:cNvPr id="10" name="Slide Number Placeholder 9">
            <a:extLst>
              <a:ext uri="{FF2B5EF4-FFF2-40B4-BE49-F238E27FC236}">
                <a16:creationId xmlns:a16="http://schemas.microsoft.com/office/drawing/2014/main" id="{0FF51693-EBAD-4613-79E4-BFF58D969C73}"/>
              </a:ext>
            </a:extLst>
          </p:cNvPr>
          <p:cNvSpPr>
            <a:spLocks noGrp="1"/>
          </p:cNvSpPr>
          <p:nvPr>
            <p:ph type="sldNum" sz="quarter" idx="12"/>
          </p:nvPr>
        </p:nvSpPr>
        <p:spPr/>
        <p:txBody>
          <a:bodyPr/>
          <a:lstStyle/>
          <a:p>
            <a:fld id="{282F3A7B-122C-48AD-B234-0FF0A8B2C0FC}" type="slidenum">
              <a:rPr lang="en-US" smtClean="0"/>
              <a:pPr/>
              <a:t>13</a:t>
            </a:fld>
            <a:endParaRPr lang="en-US" dirty="0"/>
          </a:p>
        </p:txBody>
      </p:sp>
    </p:spTree>
    <p:extLst>
      <p:ext uri="{BB962C8B-B14F-4D97-AF65-F5344CB8AC3E}">
        <p14:creationId xmlns:p14="http://schemas.microsoft.com/office/powerpoint/2010/main" val="327839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0" y="0"/>
            <a:ext cx="12188952" cy="1041991"/>
          </a:xfrm>
        </p:spPr>
        <p:txBody>
          <a:bodyPr>
            <a:noAutofit/>
          </a:bodyPr>
          <a:lstStyle/>
          <a:p>
            <a:pPr marL="182880" lvl="3" algn="l" rtl="0">
              <a:spcBef>
                <a:spcPct val="0"/>
              </a:spcBef>
            </a:pPr>
            <a:r>
              <a:rPr lang="en-US" sz="4000" i="1" kern="1200" dirty="0">
                <a:solidFill>
                  <a:srgbClr val="0B0284"/>
                </a:solidFill>
                <a:latin typeface="+mn-lt"/>
                <a:ea typeface="+mj-ea"/>
                <a:cs typeface="+mj-cs"/>
              </a:rPr>
              <a:t>“A Review For Digital Microscope Using Raspberry Pi” </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sz="half" idx="1"/>
          </p:nvPr>
        </p:nvSpPr>
        <p:spPr>
          <a:xfrm>
            <a:off x="613586" y="1041991"/>
            <a:ext cx="6438900" cy="4351338"/>
          </a:xfrm>
        </p:spPr>
        <p:txBody>
          <a:bodyPr>
            <a:normAutofit fontScale="85000" lnSpcReduction="10000"/>
          </a:bodyPr>
          <a:lstStyle/>
          <a:p>
            <a:pPr marL="228600" lvl="3">
              <a:spcBef>
                <a:spcPts val="1000"/>
              </a:spcBef>
            </a:pPr>
            <a:r>
              <a:rPr lang="en-US" sz="3600" dirty="0"/>
              <a:t>Digitizing a microscope</a:t>
            </a:r>
          </a:p>
          <a:p>
            <a:pPr marL="685800" lvl="4">
              <a:spcBef>
                <a:spcPts val="1000"/>
              </a:spcBef>
            </a:pPr>
            <a:r>
              <a:rPr lang="en-US" sz="3600" dirty="0"/>
              <a:t>Raspberry pi 2 kit</a:t>
            </a:r>
          </a:p>
          <a:p>
            <a:pPr marL="685800" lvl="4">
              <a:spcBef>
                <a:spcPts val="1000"/>
              </a:spcBef>
            </a:pPr>
            <a:r>
              <a:rPr lang="en-US" sz="3600" dirty="0"/>
              <a:t>5 MP Pi camera</a:t>
            </a:r>
          </a:p>
          <a:p>
            <a:pPr marL="685800" lvl="4">
              <a:spcBef>
                <a:spcPts val="1000"/>
              </a:spcBef>
            </a:pPr>
            <a:r>
              <a:rPr lang="en-US" sz="3600" dirty="0"/>
              <a:t>7” Touchscreen</a:t>
            </a:r>
          </a:p>
          <a:p>
            <a:pPr marL="228600" lvl="3">
              <a:spcBef>
                <a:spcPts val="1000"/>
              </a:spcBef>
            </a:pPr>
            <a:r>
              <a:rPr lang="en-US" sz="3600" dirty="0"/>
              <a:t>decrease the work of a biologist and </a:t>
            </a:r>
          </a:p>
          <a:p>
            <a:pPr marL="228600" lvl="3">
              <a:spcBef>
                <a:spcPts val="1000"/>
              </a:spcBef>
            </a:pPr>
            <a:r>
              <a:rPr lang="en-US" sz="3600" dirty="0"/>
              <a:t>getting a better view of the sample </a:t>
            </a:r>
          </a:p>
          <a:p>
            <a:pPr marL="228600" lvl="3">
              <a:spcBef>
                <a:spcPts val="1000"/>
              </a:spcBef>
            </a:pPr>
            <a:r>
              <a:rPr lang="en-US" sz="3600" dirty="0"/>
              <a:t>to demonstrate and examine the sample</a:t>
            </a:r>
          </a:p>
          <a:p>
            <a:pPr marL="685800" lvl="4">
              <a:spcBef>
                <a:spcPts val="1000"/>
              </a:spcBef>
            </a:pPr>
            <a:endParaRPr lang="en-US" sz="3600" dirty="0"/>
          </a:p>
          <a:p>
            <a:pPr marL="228600" lvl="3">
              <a:spcBef>
                <a:spcPts val="1000"/>
              </a:spcBef>
            </a:pPr>
            <a:endParaRPr lang="en-US" sz="3600" dirty="0"/>
          </a:p>
          <a:p>
            <a:pPr marL="228600" marR="0" lvl="3">
              <a:spcBef>
                <a:spcPts val="1000"/>
              </a:spcBef>
              <a:spcAft>
                <a:spcPts val="0"/>
              </a:spcAft>
            </a:pPr>
            <a:endParaRPr lang="en-US" sz="2800" dirty="0"/>
          </a:p>
        </p:txBody>
      </p:sp>
      <p:pic>
        <p:nvPicPr>
          <p:cNvPr id="6" name="Picture 5" descr="Diagram&#10;&#10;Description automatically generated">
            <a:extLst>
              <a:ext uri="{FF2B5EF4-FFF2-40B4-BE49-F238E27FC236}">
                <a16:creationId xmlns:a16="http://schemas.microsoft.com/office/drawing/2014/main" id="{AF30F47B-4934-9DBA-15A8-68D0ACADB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526" y="924771"/>
            <a:ext cx="5643773" cy="4255729"/>
          </a:xfrm>
          <a:prstGeom prst="rect">
            <a:avLst/>
          </a:prstGeom>
          <a:ln w="25400">
            <a:solidFill>
              <a:srgbClr val="0B0284"/>
            </a:solidFill>
          </a:ln>
        </p:spPr>
      </p:pic>
      <p:sp>
        <p:nvSpPr>
          <p:cNvPr id="7" name="Content Placeholder 2">
            <a:extLst>
              <a:ext uri="{FF2B5EF4-FFF2-40B4-BE49-F238E27FC236}">
                <a16:creationId xmlns:a16="http://schemas.microsoft.com/office/drawing/2014/main" id="{48A0AE6A-9911-D4AF-A346-D1DA96CD87F6}"/>
              </a:ext>
            </a:extLst>
          </p:cNvPr>
          <p:cNvSpPr txBox="1">
            <a:spLocks/>
          </p:cNvSpPr>
          <p:nvPr/>
        </p:nvSpPr>
        <p:spPr>
          <a:xfrm>
            <a:off x="8737732" y="6404291"/>
            <a:ext cx="3086100" cy="453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r">
              <a:lnSpc>
                <a:spcPct val="100000"/>
              </a:lnSpc>
              <a:spcBef>
                <a:spcPts val="0"/>
              </a:spcBef>
              <a:buNone/>
            </a:pPr>
            <a:r>
              <a:rPr lang="en-US" sz="2000" dirty="0">
                <a:solidFill>
                  <a:srgbClr val="0B0284"/>
                </a:solidFill>
              </a:rPr>
              <a:t>Reviewed by Chris Ayala</a:t>
            </a:r>
          </a:p>
          <a:p>
            <a:pPr marL="0" lvl="3" indent="0" algn="r">
              <a:lnSpc>
                <a:spcPct val="100000"/>
              </a:lnSpc>
              <a:spcBef>
                <a:spcPts val="0"/>
              </a:spcBef>
              <a:buNone/>
            </a:pPr>
            <a:endParaRPr lang="en-US" sz="2000" dirty="0">
              <a:solidFill>
                <a:srgbClr val="0B0284"/>
              </a:solidFill>
            </a:endParaRPr>
          </a:p>
          <a:p>
            <a:pPr marL="228600" lvl="3">
              <a:lnSpc>
                <a:spcPct val="100000"/>
              </a:lnSpc>
              <a:spcBef>
                <a:spcPts val="0"/>
              </a:spcBef>
            </a:pPr>
            <a:endParaRPr lang="en-US" sz="2000" dirty="0">
              <a:solidFill>
                <a:srgbClr val="0B0284"/>
              </a:solidFill>
            </a:endParaRPr>
          </a:p>
          <a:p>
            <a:pPr marL="228600" lvl="3">
              <a:lnSpc>
                <a:spcPct val="100000"/>
              </a:lnSpc>
              <a:spcBef>
                <a:spcPts val="0"/>
              </a:spcBef>
            </a:pPr>
            <a:endParaRPr lang="en-US" sz="1600" dirty="0">
              <a:solidFill>
                <a:srgbClr val="0B0284"/>
              </a:solidFill>
            </a:endParaRPr>
          </a:p>
        </p:txBody>
      </p:sp>
      <p:sp>
        <p:nvSpPr>
          <p:cNvPr id="8" name="Content Placeholder 2">
            <a:extLst>
              <a:ext uri="{FF2B5EF4-FFF2-40B4-BE49-F238E27FC236}">
                <a16:creationId xmlns:a16="http://schemas.microsoft.com/office/drawing/2014/main" id="{394E6706-0196-0939-B4FB-0D760C75A67E}"/>
              </a:ext>
            </a:extLst>
          </p:cNvPr>
          <p:cNvSpPr txBox="1">
            <a:spLocks/>
          </p:cNvSpPr>
          <p:nvPr/>
        </p:nvSpPr>
        <p:spPr>
          <a:xfrm>
            <a:off x="7570361" y="5338686"/>
            <a:ext cx="3895733" cy="453709"/>
          </a:xfrm>
          <a:prstGeom prst="rect">
            <a:avLst/>
          </a:prstGeom>
          <a:solidFill>
            <a:schemeClr val="accent4">
              <a:lumMod val="20000"/>
              <a:lumOff val="80000"/>
              <a:alpha val="24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ctr">
              <a:lnSpc>
                <a:spcPct val="110000"/>
              </a:lnSpc>
              <a:spcBef>
                <a:spcPts val="0"/>
              </a:spcBef>
              <a:buNone/>
            </a:pPr>
            <a:r>
              <a:rPr lang="en-US" sz="2000" dirty="0">
                <a:solidFill>
                  <a:srgbClr val="0B0284"/>
                </a:solidFill>
              </a:rPr>
              <a:t>Figure: 1.1: System Block Diagram</a:t>
            </a:r>
            <a:endParaRPr lang="en-US" sz="1600" dirty="0">
              <a:solidFill>
                <a:srgbClr val="0B0284"/>
              </a:solidFill>
            </a:endParaRPr>
          </a:p>
        </p:txBody>
      </p:sp>
      <p:sp>
        <p:nvSpPr>
          <p:cNvPr id="9" name="Slide Number Placeholder 8">
            <a:extLst>
              <a:ext uri="{FF2B5EF4-FFF2-40B4-BE49-F238E27FC236}">
                <a16:creationId xmlns:a16="http://schemas.microsoft.com/office/drawing/2014/main" id="{7D9A189D-E642-17A6-EE99-A0288C06FBF3}"/>
              </a:ext>
            </a:extLst>
          </p:cNvPr>
          <p:cNvSpPr>
            <a:spLocks noGrp="1"/>
          </p:cNvSpPr>
          <p:nvPr>
            <p:ph type="sldNum" sz="quarter" idx="12"/>
          </p:nvPr>
        </p:nvSpPr>
        <p:spPr/>
        <p:txBody>
          <a:bodyPr/>
          <a:lstStyle/>
          <a:p>
            <a:fld id="{282F3A7B-122C-48AD-B234-0FF0A8B2C0FC}" type="slidenum">
              <a:rPr lang="en-US" smtClean="0"/>
              <a:pPr/>
              <a:t>14</a:t>
            </a:fld>
            <a:endParaRPr lang="en-US" dirty="0"/>
          </a:p>
        </p:txBody>
      </p:sp>
    </p:spTree>
    <p:extLst>
      <p:ext uri="{BB962C8B-B14F-4D97-AF65-F5344CB8AC3E}">
        <p14:creationId xmlns:p14="http://schemas.microsoft.com/office/powerpoint/2010/main" val="1317002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3048" y="10633"/>
            <a:ext cx="12188952" cy="1626782"/>
          </a:xfrm>
        </p:spPr>
        <p:txBody>
          <a:bodyPr>
            <a:noAutofit/>
          </a:bodyPr>
          <a:lstStyle/>
          <a:p>
            <a:pPr marL="339725" lvl="3" indent="-157163" algn="l" rtl="0">
              <a:spcBef>
                <a:spcPct val="0"/>
              </a:spcBef>
            </a:pPr>
            <a:r>
              <a:rPr lang="en-US" sz="3800" i="1" kern="1200" dirty="0">
                <a:solidFill>
                  <a:srgbClr val="0B0284"/>
                </a:solidFill>
                <a:latin typeface="+mn-lt"/>
                <a:ea typeface="+mj-ea"/>
                <a:cs typeface="+mj-cs"/>
              </a:rPr>
              <a:t>“Computer Vision Approach for the detection of Thrombocytopenia from Microscopic Blood Smear Images”</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sz="half" idx="1"/>
          </p:nvPr>
        </p:nvSpPr>
        <p:spPr>
          <a:xfrm>
            <a:off x="609601" y="1637415"/>
            <a:ext cx="6007767" cy="4351338"/>
          </a:xfrm>
        </p:spPr>
        <p:txBody>
          <a:bodyPr>
            <a:normAutofit/>
          </a:bodyPr>
          <a:lstStyle/>
          <a:p>
            <a:pPr marL="228600" lvl="3">
              <a:spcBef>
                <a:spcPts val="1000"/>
              </a:spcBef>
            </a:pPr>
            <a:r>
              <a:rPr lang="en-US" sz="3600" dirty="0"/>
              <a:t>Thrombocytopenia</a:t>
            </a:r>
          </a:p>
          <a:p>
            <a:pPr marL="685800" lvl="4">
              <a:spcBef>
                <a:spcPts val="1000"/>
              </a:spcBef>
            </a:pPr>
            <a:r>
              <a:rPr lang="en-US" sz="3600" b="0" i="0" u="none" strike="noStrike" dirty="0">
                <a:effectLst/>
              </a:rPr>
              <a:t>&lt; 150,000 platelets / microliter</a:t>
            </a:r>
            <a:endParaRPr lang="en-US" sz="3600" dirty="0"/>
          </a:p>
          <a:p>
            <a:pPr marL="228600" lvl="3">
              <a:spcBef>
                <a:spcPts val="1000"/>
              </a:spcBef>
            </a:pPr>
            <a:r>
              <a:rPr lang="en-US" sz="3600" dirty="0"/>
              <a:t>CBC = 1</a:t>
            </a:r>
            <a:r>
              <a:rPr lang="en-US" sz="3600" baseline="30000" dirty="0"/>
              <a:t>st</a:t>
            </a:r>
            <a:r>
              <a:rPr lang="en-US" sz="3600" dirty="0"/>
              <a:t> line of detection</a:t>
            </a:r>
          </a:p>
          <a:p>
            <a:pPr marL="228600" lvl="3">
              <a:spcBef>
                <a:spcPts val="1000"/>
              </a:spcBef>
            </a:pPr>
            <a:r>
              <a:rPr lang="en-US" sz="3600" dirty="0"/>
              <a:t>Blob Detection</a:t>
            </a:r>
          </a:p>
          <a:p>
            <a:pPr marL="228600" lvl="3">
              <a:spcBef>
                <a:spcPts val="1000"/>
              </a:spcBef>
            </a:pPr>
            <a:r>
              <a:rPr lang="en-US" sz="3600" dirty="0"/>
              <a:t> Pi solution = 96% accuracy</a:t>
            </a:r>
          </a:p>
          <a:p>
            <a:pPr marL="228600" lvl="3">
              <a:spcBef>
                <a:spcPts val="1000"/>
              </a:spcBef>
            </a:pPr>
            <a:endParaRPr lang="en-US" sz="3600" dirty="0"/>
          </a:p>
          <a:p>
            <a:pPr marL="228600" marR="0" lvl="3">
              <a:spcBef>
                <a:spcPts val="1000"/>
              </a:spcBef>
              <a:spcAft>
                <a:spcPts val="0"/>
              </a:spcAft>
            </a:pPr>
            <a:endParaRPr lang="en-US" sz="2800" dirty="0"/>
          </a:p>
        </p:txBody>
      </p:sp>
      <p:sp>
        <p:nvSpPr>
          <p:cNvPr id="5" name="Content Placeholder 2">
            <a:extLst>
              <a:ext uri="{FF2B5EF4-FFF2-40B4-BE49-F238E27FC236}">
                <a16:creationId xmlns:a16="http://schemas.microsoft.com/office/drawing/2014/main" id="{DC60674F-0B4B-6C0E-2748-29B274448C54}"/>
              </a:ext>
            </a:extLst>
          </p:cNvPr>
          <p:cNvSpPr txBox="1">
            <a:spLocks/>
          </p:cNvSpPr>
          <p:nvPr/>
        </p:nvSpPr>
        <p:spPr>
          <a:xfrm>
            <a:off x="8601075" y="6404291"/>
            <a:ext cx="3222757" cy="45370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r">
              <a:lnSpc>
                <a:spcPct val="100000"/>
              </a:lnSpc>
              <a:spcBef>
                <a:spcPts val="0"/>
              </a:spcBef>
              <a:buNone/>
            </a:pPr>
            <a:r>
              <a:rPr lang="en-US" sz="2000" dirty="0">
                <a:solidFill>
                  <a:srgbClr val="0B0284"/>
                </a:solidFill>
              </a:rPr>
              <a:t>Reviewed by Brian van Vlymen</a:t>
            </a:r>
          </a:p>
          <a:p>
            <a:pPr marL="228600" lvl="3">
              <a:lnSpc>
                <a:spcPct val="100000"/>
              </a:lnSpc>
              <a:spcBef>
                <a:spcPts val="0"/>
              </a:spcBef>
            </a:pPr>
            <a:endParaRPr lang="en-US" sz="1600" dirty="0">
              <a:solidFill>
                <a:srgbClr val="0B0284"/>
              </a:solidFill>
            </a:endParaRPr>
          </a:p>
        </p:txBody>
      </p:sp>
      <p:pic>
        <p:nvPicPr>
          <p:cNvPr id="6" name="Picture 5">
            <a:extLst>
              <a:ext uri="{FF2B5EF4-FFF2-40B4-BE49-F238E27FC236}">
                <a16:creationId xmlns:a16="http://schemas.microsoft.com/office/drawing/2014/main" id="{F608D933-9613-4E93-E4EC-7190027C8199}"/>
              </a:ext>
            </a:extLst>
          </p:cNvPr>
          <p:cNvPicPr>
            <a:picLocks noChangeAspect="1"/>
          </p:cNvPicPr>
          <p:nvPr/>
        </p:nvPicPr>
        <p:blipFill>
          <a:blip r:embed="rId3"/>
          <a:stretch>
            <a:fillRect/>
          </a:stretch>
        </p:blipFill>
        <p:spPr>
          <a:xfrm>
            <a:off x="6477322" y="1637415"/>
            <a:ext cx="5547547" cy="3583170"/>
          </a:xfrm>
          <a:prstGeom prst="rect">
            <a:avLst/>
          </a:prstGeom>
          <a:ln w="25400">
            <a:solidFill>
              <a:srgbClr val="0B0284"/>
            </a:solidFill>
          </a:ln>
        </p:spPr>
      </p:pic>
      <p:sp>
        <p:nvSpPr>
          <p:cNvPr id="7" name="Content Placeholder 2">
            <a:extLst>
              <a:ext uri="{FF2B5EF4-FFF2-40B4-BE49-F238E27FC236}">
                <a16:creationId xmlns:a16="http://schemas.microsoft.com/office/drawing/2014/main" id="{E6DA73F6-1E52-C9FB-0BB4-06DB90C75CA6}"/>
              </a:ext>
            </a:extLst>
          </p:cNvPr>
          <p:cNvSpPr txBox="1">
            <a:spLocks/>
          </p:cNvSpPr>
          <p:nvPr/>
        </p:nvSpPr>
        <p:spPr>
          <a:xfrm>
            <a:off x="7240312" y="5331175"/>
            <a:ext cx="4784557" cy="780867"/>
          </a:xfrm>
          <a:prstGeom prst="rect">
            <a:avLst/>
          </a:prstGeom>
          <a:solidFill>
            <a:schemeClr val="accent4">
              <a:lumMod val="20000"/>
              <a:lumOff val="80000"/>
              <a:alpha val="24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ctr">
              <a:lnSpc>
                <a:spcPct val="100000"/>
              </a:lnSpc>
              <a:spcBef>
                <a:spcPts val="0"/>
              </a:spcBef>
              <a:buNone/>
            </a:pPr>
            <a:r>
              <a:rPr lang="en-US" sz="2000" dirty="0">
                <a:solidFill>
                  <a:srgbClr val="0B0284"/>
                </a:solidFill>
              </a:rPr>
              <a:t>Fig. 3: Block diagram of the computer vision approach for thrombocytopenia detection</a:t>
            </a:r>
            <a:endParaRPr lang="en-US" sz="1600" dirty="0">
              <a:solidFill>
                <a:srgbClr val="0B0284"/>
              </a:solidFill>
            </a:endParaRPr>
          </a:p>
        </p:txBody>
      </p:sp>
      <p:sp>
        <p:nvSpPr>
          <p:cNvPr id="8" name="Slide Number Placeholder 7">
            <a:extLst>
              <a:ext uri="{FF2B5EF4-FFF2-40B4-BE49-F238E27FC236}">
                <a16:creationId xmlns:a16="http://schemas.microsoft.com/office/drawing/2014/main" id="{A64BFC1E-B6B9-F71F-4765-BFD73CFF0AC7}"/>
              </a:ext>
            </a:extLst>
          </p:cNvPr>
          <p:cNvSpPr>
            <a:spLocks noGrp="1"/>
          </p:cNvSpPr>
          <p:nvPr>
            <p:ph type="sldNum" sz="quarter" idx="12"/>
          </p:nvPr>
        </p:nvSpPr>
        <p:spPr/>
        <p:txBody>
          <a:bodyPr/>
          <a:lstStyle/>
          <a:p>
            <a:fld id="{282F3A7B-122C-48AD-B234-0FF0A8B2C0FC}" type="slidenum">
              <a:rPr lang="en-US" smtClean="0"/>
              <a:pPr/>
              <a:t>15</a:t>
            </a:fld>
            <a:endParaRPr lang="en-US" dirty="0"/>
          </a:p>
        </p:txBody>
      </p:sp>
    </p:spTree>
    <p:extLst>
      <p:ext uri="{BB962C8B-B14F-4D97-AF65-F5344CB8AC3E}">
        <p14:creationId xmlns:p14="http://schemas.microsoft.com/office/powerpoint/2010/main" val="3475542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0" y="0"/>
            <a:ext cx="12188952" cy="1690688"/>
          </a:xfrm>
        </p:spPr>
        <p:txBody>
          <a:bodyPr>
            <a:noAutofit/>
          </a:bodyPr>
          <a:lstStyle/>
          <a:p>
            <a:pPr marL="339725" lvl="3" indent="-157163" algn="l" rtl="0">
              <a:spcBef>
                <a:spcPct val="0"/>
              </a:spcBef>
            </a:pPr>
            <a:r>
              <a:rPr lang="en-US" sz="4000" i="1" kern="1200" dirty="0">
                <a:solidFill>
                  <a:srgbClr val="0B0284"/>
                </a:solidFill>
                <a:latin typeface="+mn-lt"/>
                <a:ea typeface="+mj-ea"/>
                <a:cs typeface="+mj-cs"/>
              </a:rPr>
              <a:t>“Detection of WBC, RBC, and Platelets in Blood Samples using Deep Learning”</a:t>
            </a:r>
          </a:p>
        </p:txBody>
      </p:sp>
      <p:pic>
        <p:nvPicPr>
          <p:cNvPr id="6" name="Picture 5" descr="A picture containing map&#10;&#10;Description automatically generated">
            <a:extLst>
              <a:ext uri="{FF2B5EF4-FFF2-40B4-BE49-F238E27FC236}">
                <a16:creationId xmlns:a16="http://schemas.microsoft.com/office/drawing/2014/main" id="{78EBA72D-5CA0-90A5-6EC7-E86651A6BD50}"/>
              </a:ext>
            </a:extLst>
          </p:cNvPr>
          <p:cNvPicPr>
            <a:picLocks noChangeAspect="1"/>
          </p:cNvPicPr>
          <p:nvPr/>
        </p:nvPicPr>
        <p:blipFill rotWithShape="1">
          <a:blip r:embed="rId3">
            <a:extLst>
              <a:ext uri="{28A0092B-C50C-407E-A947-70E740481C1C}">
                <a14:useLocalDpi xmlns:a14="http://schemas.microsoft.com/office/drawing/2010/main" val="0"/>
              </a:ext>
            </a:extLst>
          </a:blip>
          <a:srcRect t="1908"/>
          <a:stretch/>
        </p:blipFill>
        <p:spPr>
          <a:xfrm>
            <a:off x="1352895" y="3605255"/>
            <a:ext cx="9280663" cy="2468880"/>
          </a:xfrm>
          <a:prstGeom prst="rect">
            <a:avLst/>
          </a:prstGeom>
          <a:ln w="25400">
            <a:solidFill>
              <a:srgbClr val="0B0284"/>
            </a:solidFill>
          </a:ln>
        </p:spPr>
      </p:pic>
      <p:sp>
        <p:nvSpPr>
          <p:cNvPr id="7" name="Content Placeholder 2">
            <a:extLst>
              <a:ext uri="{FF2B5EF4-FFF2-40B4-BE49-F238E27FC236}">
                <a16:creationId xmlns:a16="http://schemas.microsoft.com/office/drawing/2014/main" id="{4AE1DE81-9342-0426-8A91-F1C9EE132276}"/>
              </a:ext>
            </a:extLst>
          </p:cNvPr>
          <p:cNvSpPr txBox="1">
            <a:spLocks/>
          </p:cNvSpPr>
          <p:nvPr/>
        </p:nvSpPr>
        <p:spPr>
          <a:xfrm>
            <a:off x="2815390" y="6118505"/>
            <a:ext cx="5986211" cy="453708"/>
          </a:xfrm>
          <a:prstGeom prst="rect">
            <a:avLst/>
          </a:prstGeom>
          <a:solidFill>
            <a:schemeClr val="accent4">
              <a:lumMod val="20000"/>
              <a:lumOff val="80000"/>
              <a:alpha val="24000"/>
            </a:schemeClr>
          </a:solidFill>
          <a:ln w="2540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ctr">
              <a:lnSpc>
                <a:spcPct val="100000"/>
              </a:lnSpc>
              <a:spcBef>
                <a:spcPts val="0"/>
              </a:spcBef>
              <a:buNone/>
            </a:pPr>
            <a:r>
              <a:rPr lang="en-US" sz="2400" dirty="0">
                <a:solidFill>
                  <a:srgbClr val="0B0284"/>
                </a:solidFill>
              </a:rPr>
              <a:t>Figure 4: Interface of the prototype developed.</a:t>
            </a:r>
          </a:p>
        </p:txBody>
      </p:sp>
      <p:sp>
        <p:nvSpPr>
          <p:cNvPr id="8" name="Content Placeholder 2">
            <a:extLst>
              <a:ext uri="{FF2B5EF4-FFF2-40B4-BE49-F238E27FC236}">
                <a16:creationId xmlns:a16="http://schemas.microsoft.com/office/drawing/2014/main" id="{1A927DC3-1157-DCE8-F53D-772B302CA3A1}"/>
              </a:ext>
            </a:extLst>
          </p:cNvPr>
          <p:cNvSpPr txBox="1">
            <a:spLocks/>
          </p:cNvSpPr>
          <p:nvPr/>
        </p:nvSpPr>
        <p:spPr>
          <a:xfrm>
            <a:off x="8601075" y="6404291"/>
            <a:ext cx="3222757" cy="45370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r">
              <a:lnSpc>
                <a:spcPct val="100000"/>
              </a:lnSpc>
              <a:spcBef>
                <a:spcPts val="0"/>
              </a:spcBef>
              <a:buNone/>
            </a:pPr>
            <a:r>
              <a:rPr lang="en-US" sz="2000" dirty="0">
                <a:solidFill>
                  <a:srgbClr val="0B0284"/>
                </a:solidFill>
              </a:rPr>
              <a:t>Reviewed by Brian van Vlymen</a:t>
            </a:r>
          </a:p>
          <a:p>
            <a:pPr marL="228600" lvl="3">
              <a:lnSpc>
                <a:spcPct val="100000"/>
              </a:lnSpc>
              <a:spcBef>
                <a:spcPts val="0"/>
              </a:spcBef>
            </a:pPr>
            <a:endParaRPr lang="en-US" sz="1600" dirty="0">
              <a:solidFill>
                <a:srgbClr val="0B0284"/>
              </a:solidFill>
            </a:endParaRP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sz="half" idx="1"/>
          </p:nvPr>
        </p:nvSpPr>
        <p:spPr>
          <a:xfrm>
            <a:off x="304035" y="1622629"/>
            <a:ext cx="6132860" cy="1982625"/>
          </a:xfrm>
        </p:spPr>
        <p:txBody>
          <a:bodyPr>
            <a:normAutofit/>
          </a:bodyPr>
          <a:lstStyle/>
          <a:p>
            <a:pPr marL="228600" lvl="3">
              <a:spcBef>
                <a:spcPts val="1000"/>
              </a:spcBef>
            </a:pPr>
            <a:r>
              <a:rPr lang="en-US" sz="3600" dirty="0"/>
              <a:t>Used object detection libraries to train AI model</a:t>
            </a:r>
          </a:p>
          <a:p>
            <a:pPr marL="228600" lvl="3">
              <a:spcBef>
                <a:spcPts val="1000"/>
              </a:spcBef>
            </a:pPr>
            <a:r>
              <a:rPr lang="en-US" sz="3600" dirty="0"/>
              <a:t>Adequate accuracy </a:t>
            </a:r>
          </a:p>
          <a:p>
            <a:pPr marL="228600" lvl="3">
              <a:spcBef>
                <a:spcPts val="1000"/>
              </a:spcBef>
            </a:pPr>
            <a:endParaRPr lang="en-US" sz="3200" dirty="0"/>
          </a:p>
          <a:p>
            <a:pPr marL="228600" lvl="3">
              <a:spcBef>
                <a:spcPts val="1000"/>
              </a:spcBef>
            </a:pPr>
            <a:endParaRPr lang="en-US" sz="3600" dirty="0"/>
          </a:p>
          <a:p>
            <a:pPr marL="228600" marR="0" lvl="3">
              <a:spcBef>
                <a:spcPts val="1000"/>
              </a:spcBef>
              <a:spcAft>
                <a:spcPts val="0"/>
              </a:spcAft>
            </a:pPr>
            <a:endParaRPr lang="en-US" sz="2800" dirty="0"/>
          </a:p>
        </p:txBody>
      </p:sp>
      <p:sp>
        <p:nvSpPr>
          <p:cNvPr id="9" name="Content Placeholder 2">
            <a:extLst>
              <a:ext uri="{FF2B5EF4-FFF2-40B4-BE49-F238E27FC236}">
                <a16:creationId xmlns:a16="http://schemas.microsoft.com/office/drawing/2014/main" id="{0BDE641C-5774-EB82-2F48-24E67C0A3F02}"/>
              </a:ext>
            </a:extLst>
          </p:cNvPr>
          <p:cNvSpPr txBox="1">
            <a:spLocks/>
          </p:cNvSpPr>
          <p:nvPr/>
        </p:nvSpPr>
        <p:spPr>
          <a:xfrm>
            <a:off x="7315398" y="1614738"/>
            <a:ext cx="4873554" cy="221498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rgbClr val="0B0284"/>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rgbClr val="0B0284"/>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0B0284"/>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3">
              <a:spcBef>
                <a:spcPts val="1000"/>
              </a:spcBef>
            </a:pPr>
            <a:r>
              <a:rPr lang="en-US" sz="3600" dirty="0"/>
              <a:t>RBC 89%</a:t>
            </a:r>
          </a:p>
          <a:p>
            <a:pPr marL="228600" lvl="3">
              <a:spcBef>
                <a:spcPts val="1000"/>
              </a:spcBef>
            </a:pPr>
            <a:r>
              <a:rPr lang="en-US" sz="3600" dirty="0"/>
              <a:t>Platelets 96%</a:t>
            </a:r>
          </a:p>
          <a:p>
            <a:pPr marL="228600" lvl="3">
              <a:spcBef>
                <a:spcPts val="1000"/>
              </a:spcBef>
            </a:pPr>
            <a:r>
              <a:rPr lang="en-US" sz="3600" dirty="0"/>
              <a:t>WBC 100% </a:t>
            </a:r>
            <a:r>
              <a:rPr lang="en-US" sz="2400" dirty="0"/>
              <a:t>(with a caveat) </a:t>
            </a:r>
            <a:endParaRPr lang="en-US" sz="3200" dirty="0"/>
          </a:p>
        </p:txBody>
      </p:sp>
      <p:sp>
        <p:nvSpPr>
          <p:cNvPr id="10" name="Slide Number Placeholder 9">
            <a:extLst>
              <a:ext uri="{FF2B5EF4-FFF2-40B4-BE49-F238E27FC236}">
                <a16:creationId xmlns:a16="http://schemas.microsoft.com/office/drawing/2014/main" id="{FEB4A60E-AF1F-1A45-6EA1-C9FF9BD4A318}"/>
              </a:ext>
            </a:extLst>
          </p:cNvPr>
          <p:cNvSpPr>
            <a:spLocks noGrp="1"/>
          </p:cNvSpPr>
          <p:nvPr>
            <p:ph type="sldNum" sz="quarter" idx="12"/>
          </p:nvPr>
        </p:nvSpPr>
        <p:spPr/>
        <p:txBody>
          <a:bodyPr/>
          <a:lstStyle/>
          <a:p>
            <a:fld id="{282F3A7B-122C-48AD-B234-0FF0A8B2C0FC}" type="slidenum">
              <a:rPr lang="en-US" smtClean="0"/>
              <a:pPr/>
              <a:t>16</a:t>
            </a:fld>
            <a:endParaRPr lang="en-US" dirty="0"/>
          </a:p>
        </p:txBody>
      </p:sp>
    </p:spTree>
    <p:extLst>
      <p:ext uri="{BB962C8B-B14F-4D97-AF65-F5344CB8AC3E}">
        <p14:creationId xmlns:p14="http://schemas.microsoft.com/office/powerpoint/2010/main" val="4205197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0" y="0"/>
            <a:ext cx="12188952" cy="2169042"/>
          </a:xfrm>
        </p:spPr>
        <p:txBody>
          <a:bodyPr>
            <a:noAutofit/>
          </a:bodyPr>
          <a:lstStyle/>
          <a:p>
            <a:pPr marL="339725" lvl="3" indent="-157163" algn="l" rtl="0">
              <a:spcBef>
                <a:spcPct val="0"/>
              </a:spcBef>
            </a:pPr>
            <a:r>
              <a:rPr lang="en-US" sz="3600" i="1" kern="1200" dirty="0">
                <a:solidFill>
                  <a:srgbClr val="0B0284"/>
                </a:solidFill>
                <a:latin typeface="+mn-lt"/>
                <a:ea typeface="+mj-ea"/>
                <a:cs typeface="+mj-cs"/>
              </a:rPr>
              <a:t>“Determination of Blood Components (WBCs, RBCs, and Platelets) Count in Microscopic Images Using Image Processing and Analysis”</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sz="half" idx="1"/>
          </p:nvPr>
        </p:nvSpPr>
        <p:spPr>
          <a:xfrm>
            <a:off x="624219" y="2169042"/>
            <a:ext cx="6438900" cy="4351338"/>
          </a:xfrm>
        </p:spPr>
        <p:txBody>
          <a:bodyPr>
            <a:normAutofit/>
          </a:bodyPr>
          <a:lstStyle/>
          <a:p>
            <a:pPr marL="228600" lvl="3">
              <a:spcBef>
                <a:spcPts val="1000"/>
              </a:spcBef>
            </a:pPr>
            <a:r>
              <a:rPr lang="en-US" sz="3600" dirty="0"/>
              <a:t>PI based image analysis system:</a:t>
            </a:r>
          </a:p>
          <a:p>
            <a:pPr marL="685800" lvl="4">
              <a:spcBef>
                <a:spcPts val="1000"/>
              </a:spcBef>
            </a:pPr>
            <a:r>
              <a:rPr lang="en-US" sz="3200" dirty="0"/>
              <a:t>HSV thresholding </a:t>
            </a:r>
          </a:p>
          <a:p>
            <a:pPr marL="685800" lvl="4">
              <a:spcBef>
                <a:spcPts val="1000"/>
              </a:spcBef>
            </a:pPr>
            <a:r>
              <a:rPr lang="en-US" sz="3200" dirty="0"/>
              <a:t>Connected component labeling</a:t>
            </a:r>
          </a:p>
          <a:p>
            <a:pPr marL="228600" lvl="3">
              <a:spcBef>
                <a:spcPts val="1000"/>
              </a:spcBef>
            </a:pPr>
            <a:r>
              <a:rPr lang="en-US" sz="3600" dirty="0"/>
              <a:t> Compared to actual CBC</a:t>
            </a:r>
          </a:p>
          <a:p>
            <a:pPr marL="685800" lvl="4">
              <a:spcBef>
                <a:spcPts val="1000"/>
              </a:spcBef>
            </a:pPr>
            <a:r>
              <a:rPr lang="en-US" sz="3600" dirty="0"/>
              <a:t>90+% accuracy</a:t>
            </a:r>
          </a:p>
          <a:p>
            <a:pPr marL="228600" lvl="3">
              <a:spcBef>
                <a:spcPts val="1000"/>
              </a:spcBef>
            </a:pPr>
            <a:r>
              <a:rPr lang="en-US" sz="3600" dirty="0"/>
              <a:t> Android App</a:t>
            </a:r>
          </a:p>
        </p:txBody>
      </p:sp>
      <p:pic>
        <p:nvPicPr>
          <p:cNvPr id="6" name="Picture 5" descr="Graphical user interface&#10;&#10;Description automatically generated">
            <a:extLst>
              <a:ext uri="{FF2B5EF4-FFF2-40B4-BE49-F238E27FC236}">
                <a16:creationId xmlns:a16="http://schemas.microsoft.com/office/drawing/2014/main" id="{70FB998C-05BE-824C-AA25-228EA2DB0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652" y="1463517"/>
            <a:ext cx="4488180" cy="4145280"/>
          </a:xfrm>
          <a:prstGeom prst="rect">
            <a:avLst/>
          </a:prstGeom>
          <a:ln w="25400">
            <a:solidFill>
              <a:srgbClr val="0B0284"/>
            </a:solidFill>
          </a:ln>
        </p:spPr>
      </p:pic>
      <p:sp>
        <p:nvSpPr>
          <p:cNvPr id="7" name="Content Placeholder 2">
            <a:extLst>
              <a:ext uri="{FF2B5EF4-FFF2-40B4-BE49-F238E27FC236}">
                <a16:creationId xmlns:a16="http://schemas.microsoft.com/office/drawing/2014/main" id="{0851621D-8160-5155-899F-B8BEB4B9CAFB}"/>
              </a:ext>
            </a:extLst>
          </p:cNvPr>
          <p:cNvSpPr txBox="1">
            <a:spLocks/>
          </p:cNvSpPr>
          <p:nvPr/>
        </p:nvSpPr>
        <p:spPr>
          <a:xfrm>
            <a:off x="7335652" y="5682616"/>
            <a:ext cx="4488181" cy="692940"/>
          </a:xfrm>
          <a:prstGeom prst="rect">
            <a:avLst/>
          </a:prstGeom>
          <a:solidFill>
            <a:schemeClr val="accent4">
              <a:lumMod val="20000"/>
              <a:lumOff val="80000"/>
              <a:alpha val="24000"/>
            </a:schemeClr>
          </a:solidFill>
          <a:ln w="2540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ctr">
              <a:lnSpc>
                <a:spcPct val="100000"/>
              </a:lnSpc>
              <a:spcBef>
                <a:spcPts val="0"/>
              </a:spcBef>
              <a:buNone/>
            </a:pPr>
            <a:r>
              <a:rPr lang="en-US" sz="2000" dirty="0">
                <a:solidFill>
                  <a:srgbClr val="0B0284"/>
                </a:solidFill>
              </a:rPr>
              <a:t>Figure 9. GUI of the proposed system:</a:t>
            </a:r>
          </a:p>
          <a:p>
            <a:pPr marL="0" lvl="3" indent="0" algn="ctr">
              <a:lnSpc>
                <a:spcPct val="100000"/>
              </a:lnSpc>
              <a:spcBef>
                <a:spcPts val="0"/>
              </a:spcBef>
              <a:buNone/>
            </a:pPr>
            <a:r>
              <a:rPr lang="en-US" sz="2000" dirty="0">
                <a:solidFill>
                  <a:srgbClr val="0B0284"/>
                </a:solidFill>
              </a:rPr>
              <a:t>(a) Capture Tab, (b) Results Tab</a:t>
            </a:r>
            <a:endParaRPr lang="en-US" sz="1600" dirty="0">
              <a:solidFill>
                <a:srgbClr val="0B0284"/>
              </a:solidFill>
            </a:endParaRPr>
          </a:p>
        </p:txBody>
      </p:sp>
      <p:sp>
        <p:nvSpPr>
          <p:cNvPr id="8" name="Content Placeholder 2">
            <a:extLst>
              <a:ext uri="{FF2B5EF4-FFF2-40B4-BE49-F238E27FC236}">
                <a16:creationId xmlns:a16="http://schemas.microsoft.com/office/drawing/2014/main" id="{4028F738-1DC5-2E60-3A1B-395C50F8A98C}"/>
              </a:ext>
            </a:extLst>
          </p:cNvPr>
          <p:cNvSpPr txBox="1">
            <a:spLocks/>
          </p:cNvSpPr>
          <p:nvPr/>
        </p:nvSpPr>
        <p:spPr>
          <a:xfrm>
            <a:off x="8601075" y="6404291"/>
            <a:ext cx="3222757" cy="45370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r">
              <a:lnSpc>
                <a:spcPct val="100000"/>
              </a:lnSpc>
              <a:spcBef>
                <a:spcPts val="0"/>
              </a:spcBef>
              <a:buNone/>
            </a:pPr>
            <a:r>
              <a:rPr lang="en-US" sz="2000" dirty="0">
                <a:solidFill>
                  <a:srgbClr val="0B0284"/>
                </a:solidFill>
              </a:rPr>
              <a:t>Reviewed by Brian van Vlymen</a:t>
            </a:r>
          </a:p>
          <a:p>
            <a:pPr marL="228600" lvl="3">
              <a:lnSpc>
                <a:spcPct val="100000"/>
              </a:lnSpc>
              <a:spcBef>
                <a:spcPts val="0"/>
              </a:spcBef>
            </a:pPr>
            <a:endParaRPr lang="en-US" sz="1600" dirty="0">
              <a:solidFill>
                <a:srgbClr val="0B0284"/>
              </a:solidFill>
            </a:endParaRPr>
          </a:p>
        </p:txBody>
      </p:sp>
      <p:sp>
        <p:nvSpPr>
          <p:cNvPr id="9" name="Slide Number Placeholder 8">
            <a:extLst>
              <a:ext uri="{FF2B5EF4-FFF2-40B4-BE49-F238E27FC236}">
                <a16:creationId xmlns:a16="http://schemas.microsoft.com/office/drawing/2014/main" id="{1AE709F3-5A33-C890-D381-0DD3318256A7}"/>
              </a:ext>
            </a:extLst>
          </p:cNvPr>
          <p:cNvSpPr>
            <a:spLocks noGrp="1"/>
          </p:cNvSpPr>
          <p:nvPr>
            <p:ph type="sldNum" sz="quarter" idx="12"/>
          </p:nvPr>
        </p:nvSpPr>
        <p:spPr/>
        <p:txBody>
          <a:bodyPr/>
          <a:lstStyle/>
          <a:p>
            <a:fld id="{282F3A7B-122C-48AD-B234-0FF0A8B2C0FC}" type="slidenum">
              <a:rPr lang="en-US" smtClean="0"/>
              <a:pPr/>
              <a:t>17</a:t>
            </a:fld>
            <a:endParaRPr lang="en-US" dirty="0"/>
          </a:p>
        </p:txBody>
      </p:sp>
    </p:spTree>
    <p:extLst>
      <p:ext uri="{BB962C8B-B14F-4D97-AF65-F5344CB8AC3E}">
        <p14:creationId xmlns:p14="http://schemas.microsoft.com/office/powerpoint/2010/main" val="2069275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1" y="53185"/>
            <a:ext cx="12188952" cy="1998901"/>
          </a:xfrm>
        </p:spPr>
        <p:txBody>
          <a:bodyPr>
            <a:noAutofit/>
          </a:bodyPr>
          <a:lstStyle/>
          <a:p>
            <a:pPr marL="339725" lvl="3" indent="-157163" algn="l" rtl="0">
              <a:spcBef>
                <a:spcPct val="0"/>
              </a:spcBef>
            </a:pPr>
            <a:r>
              <a:rPr lang="en-US" sz="3600" i="1" kern="1200" dirty="0">
                <a:solidFill>
                  <a:srgbClr val="0B0284"/>
                </a:solidFill>
                <a:latin typeface="+mn-lt"/>
                <a:ea typeface="+mj-ea"/>
                <a:cs typeface="+mj-cs"/>
              </a:rPr>
              <a:t>“</a:t>
            </a:r>
            <a:r>
              <a:rPr lang="en-US" sz="3600" b="1" i="1" kern="1200" dirty="0">
                <a:solidFill>
                  <a:srgbClr val="0B0284"/>
                </a:solidFill>
                <a:latin typeface="+mn-lt"/>
                <a:ea typeface="+mj-ea"/>
                <a:cs typeface="+mj-cs"/>
              </a:rPr>
              <a:t>MAIScope: </a:t>
            </a:r>
            <a:r>
              <a:rPr lang="en-US" sz="3600" i="1" kern="1200" dirty="0">
                <a:solidFill>
                  <a:srgbClr val="0B0284"/>
                </a:solidFill>
                <a:latin typeface="+mn-lt"/>
                <a:ea typeface="+mj-ea"/>
                <a:cs typeface="+mj-cs"/>
              </a:rPr>
              <a:t>A low-cost portable microscope with built-in vision AI to automate microscopic diagnosis of diseases in remote rural settings”</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sz="half" idx="1"/>
          </p:nvPr>
        </p:nvSpPr>
        <p:spPr>
          <a:xfrm>
            <a:off x="616690" y="2052952"/>
            <a:ext cx="6807068" cy="4578193"/>
          </a:xfrm>
        </p:spPr>
        <p:txBody>
          <a:bodyPr>
            <a:normAutofit fontScale="92500" lnSpcReduction="10000"/>
          </a:bodyPr>
          <a:lstStyle/>
          <a:p>
            <a:pPr algn="l"/>
            <a:r>
              <a:rPr lang="en-US" sz="3600" dirty="0"/>
              <a:t>M</a:t>
            </a:r>
            <a:r>
              <a:rPr lang="en-US" sz="3600" b="0" i="0" u="none" strike="noStrike" baseline="0" dirty="0"/>
              <a:t>alaria (2020 statistics)</a:t>
            </a:r>
          </a:p>
          <a:p>
            <a:pPr lvl="1"/>
            <a:r>
              <a:rPr lang="en-US" sz="3200" b="0" i="0" u="none" strike="noStrike" baseline="0" dirty="0"/>
              <a:t>627,000 deaths</a:t>
            </a:r>
          </a:p>
          <a:p>
            <a:pPr lvl="1"/>
            <a:r>
              <a:rPr lang="en-US" sz="3200" b="0" i="0" u="none" strike="noStrike" baseline="0" dirty="0"/>
              <a:t>241 million infected</a:t>
            </a:r>
            <a:endParaRPr lang="en-US" sz="3200" dirty="0"/>
          </a:p>
          <a:p>
            <a:pPr marL="228600" lvl="3">
              <a:spcBef>
                <a:spcPts val="1000"/>
              </a:spcBef>
            </a:pPr>
            <a:r>
              <a:rPr lang="en-US" sz="3600" dirty="0"/>
              <a:t>Mass-AI-Scope (</a:t>
            </a:r>
            <a:r>
              <a:rPr lang="en-US" sz="3600" b="1" i="1" dirty="0"/>
              <a:t>MAIScope</a:t>
            </a:r>
            <a:r>
              <a:rPr lang="en-US" sz="3600" dirty="0"/>
              <a:t>)</a:t>
            </a:r>
          </a:p>
          <a:p>
            <a:pPr marL="685800" lvl="4">
              <a:spcBef>
                <a:spcPts val="1000"/>
              </a:spcBef>
            </a:pPr>
            <a:r>
              <a:rPr lang="en-US" sz="3600" dirty="0"/>
              <a:t>Automate detection</a:t>
            </a:r>
          </a:p>
          <a:p>
            <a:pPr marL="685800" lvl="4">
              <a:spcBef>
                <a:spcPts val="1000"/>
              </a:spcBef>
            </a:pPr>
            <a:r>
              <a:rPr lang="en-US" sz="3600" dirty="0"/>
              <a:t>Low cost</a:t>
            </a:r>
          </a:p>
          <a:p>
            <a:pPr marL="685800" lvl="4">
              <a:spcBef>
                <a:spcPts val="1000"/>
              </a:spcBef>
            </a:pPr>
            <a:r>
              <a:rPr lang="en-US" sz="3600" dirty="0"/>
              <a:t>Portable  </a:t>
            </a:r>
          </a:p>
          <a:p>
            <a:pPr marL="685800" lvl="4">
              <a:spcBef>
                <a:spcPts val="1000"/>
              </a:spcBef>
            </a:pPr>
            <a:r>
              <a:rPr lang="en-US" sz="3600" dirty="0"/>
              <a:t>Embedded AI</a:t>
            </a:r>
          </a:p>
          <a:p>
            <a:pPr marL="228600" lvl="3">
              <a:spcBef>
                <a:spcPts val="1000"/>
              </a:spcBef>
            </a:pPr>
            <a:endParaRPr lang="en-US" sz="3600" dirty="0"/>
          </a:p>
          <a:p>
            <a:pPr marL="685800" lvl="4">
              <a:spcBef>
                <a:spcPts val="1000"/>
              </a:spcBef>
            </a:pPr>
            <a:endParaRPr lang="en-US" sz="3600" dirty="0"/>
          </a:p>
          <a:p>
            <a:pPr marL="228600" lvl="3">
              <a:spcBef>
                <a:spcPts val="1000"/>
              </a:spcBef>
            </a:pPr>
            <a:endParaRPr lang="en-US" sz="3600" dirty="0"/>
          </a:p>
          <a:p>
            <a:pPr marL="228600" marR="0" lvl="3">
              <a:spcBef>
                <a:spcPts val="1000"/>
              </a:spcBef>
              <a:spcAft>
                <a:spcPts val="0"/>
              </a:spcAft>
            </a:pPr>
            <a:endParaRPr lang="en-US" sz="2800" dirty="0"/>
          </a:p>
        </p:txBody>
      </p:sp>
      <p:sp>
        <p:nvSpPr>
          <p:cNvPr id="5" name="Content Placeholder 2">
            <a:extLst>
              <a:ext uri="{FF2B5EF4-FFF2-40B4-BE49-F238E27FC236}">
                <a16:creationId xmlns:a16="http://schemas.microsoft.com/office/drawing/2014/main" id="{DC60674F-0B4B-6C0E-2748-29B274448C54}"/>
              </a:ext>
            </a:extLst>
          </p:cNvPr>
          <p:cNvSpPr txBox="1">
            <a:spLocks/>
          </p:cNvSpPr>
          <p:nvPr/>
        </p:nvSpPr>
        <p:spPr>
          <a:xfrm>
            <a:off x="8737732" y="6404291"/>
            <a:ext cx="3086100" cy="453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r">
              <a:lnSpc>
                <a:spcPct val="100000"/>
              </a:lnSpc>
              <a:spcBef>
                <a:spcPts val="0"/>
              </a:spcBef>
              <a:buNone/>
            </a:pPr>
            <a:r>
              <a:rPr lang="en-US" sz="2000" dirty="0">
                <a:solidFill>
                  <a:srgbClr val="0B0284"/>
                </a:solidFill>
              </a:rPr>
              <a:t>Reviewed by John Weaver</a:t>
            </a:r>
          </a:p>
          <a:p>
            <a:pPr marL="228600" lvl="3">
              <a:lnSpc>
                <a:spcPct val="100000"/>
              </a:lnSpc>
              <a:spcBef>
                <a:spcPts val="0"/>
              </a:spcBef>
            </a:pPr>
            <a:endParaRPr lang="en-US" sz="1600" dirty="0">
              <a:solidFill>
                <a:srgbClr val="0B0284"/>
              </a:solidFill>
            </a:endParaRPr>
          </a:p>
        </p:txBody>
      </p:sp>
      <p:pic>
        <p:nvPicPr>
          <p:cNvPr id="6" name="Picture 5">
            <a:extLst>
              <a:ext uri="{FF2B5EF4-FFF2-40B4-BE49-F238E27FC236}">
                <a16:creationId xmlns:a16="http://schemas.microsoft.com/office/drawing/2014/main" id="{58B6208E-C58F-3275-8168-92EA30F7CCA2}"/>
              </a:ext>
            </a:extLst>
          </p:cNvPr>
          <p:cNvPicPr>
            <a:picLocks noChangeAspect="1"/>
          </p:cNvPicPr>
          <p:nvPr/>
        </p:nvPicPr>
        <p:blipFill>
          <a:blip r:embed="rId3"/>
          <a:stretch>
            <a:fillRect/>
          </a:stretch>
        </p:blipFill>
        <p:spPr>
          <a:xfrm>
            <a:off x="6122893" y="2373301"/>
            <a:ext cx="5402357" cy="2794011"/>
          </a:xfrm>
          <a:prstGeom prst="rect">
            <a:avLst/>
          </a:prstGeom>
          <a:ln w="25400">
            <a:solidFill>
              <a:srgbClr val="0B0284"/>
            </a:solidFill>
          </a:ln>
        </p:spPr>
      </p:pic>
      <p:sp>
        <p:nvSpPr>
          <p:cNvPr id="8" name="TextBox 7">
            <a:extLst>
              <a:ext uri="{FF2B5EF4-FFF2-40B4-BE49-F238E27FC236}">
                <a16:creationId xmlns:a16="http://schemas.microsoft.com/office/drawing/2014/main" id="{9930A2A8-58E7-E9C2-56CC-678824CC573B}"/>
              </a:ext>
            </a:extLst>
          </p:cNvPr>
          <p:cNvSpPr txBox="1"/>
          <p:nvPr/>
        </p:nvSpPr>
        <p:spPr>
          <a:xfrm>
            <a:off x="6544714" y="5304751"/>
            <a:ext cx="4980536" cy="369332"/>
          </a:xfrm>
          <a:prstGeom prst="rect">
            <a:avLst/>
          </a:prstGeom>
          <a:solidFill>
            <a:schemeClr val="accent4">
              <a:lumMod val="20000"/>
              <a:lumOff val="80000"/>
              <a:alpha val="24000"/>
            </a:schemeClr>
          </a:solidFill>
        </p:spPr>
        <p:txBody>
          <a:bodyPr wrap="square">
            <a:spAutoFit/>
          </a:bodyPr>
          <a:lstStyle/>
          <a:p>
            <a:r>
              <a:rPr lang="en-US" dirty="0">
                <a:solidFill>
                  <a:srgbClr val="0B0284"/>
                </a:solidFill>
              </a:rPr>
              <a:t>Figure 1: MAIScope Hardware prototype with Case.</a:t>
            </a:r>
          </a:p>
        </p:txBody>
      </p:sp>
      <p:sp>
        <p:nvSpPr>
          <p:cNvPr id="9" name="Slide Number Placeholder 8">
            <a:extLst>
              <a:ext uri="{FF2B5EF4-FFF2-40B4-BE49-F238E27FC236}">
                <a16:creationId xmlns:a16="http://schemas.microsoft.com/office/drawing/2014/main" id="{1DD59066-8F24-C2C4-3FEA-7D11289382B5}"/>
              </a:ext>
            </a:extLst>
          </p:cNvPr>
          <p:cNvSpPr>
            <a:spLocks noGrp="1"/>
          </p:cNvSpPr>
          <p:nvPr>
            <p:ph type="sldNum" sz="quarter" idx="12"/>
          </p:nvPr>
        </p:nvSpPr>
        <p:spPr/>
        <p:txBody>
          <a:bodyPr/>
          <a:lstStyle/>
          <a:p>
            <a:fld id="{282F3A7B-122C-48AD-B234-0FF0A8B2C0FC}" type="slidenum">
              <a:rPr lang="en-US" smtClean="0"/>
              <a:pPr/>
              <a:t>18</a:t>
            </a:fld>
            <a:endParaRPr lang="en-US" dirty="0"/>
          </a:p>
        </p:txBody>
      </p:sp>
    </p:spTree>
    <p:extLst>
      <p:ext uri="{BB962C8B-B14F-4D97-AF65-F5344CB8AC3E}">
        <p14:creationId xmlns:p14="http://schemas.microsoft.com/office/powerpoint/2010/main" val="1813112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1" y="-1"/>
            <a:ext cx="12188952" cy="1650852"/>
          </a:xfrm>
        </p:spPr>
        <p:txBody>
          <a:bodyPr>
            <a:noAutofit/>
          </a:bodyPr>
          <a:lstStyle/>
          <a:p>
            <a:pPr marL="339725" lvl="3" indent="-157163" algn="l" rtl="0">
              <a:spcBef>
                <a:spcPct val="0"/>
              </a:spcBef>
            </a:pPr>
            <a:r>
              <a:rPr lang="en-US" sz="4000" i="1" kern="1200" dirty="0">
                <a:solidFill>
                  <a:srgbClr val="0B0284"/>
                </a:solidFill>
                <a:latin typeface="+mn-lt"/>
                <a:ea typeface="+mj-ea"/>
                <a:cs typeface="+mj-cs"/>
              </a:rPr>
              <a:t>“A Survey on Peripheral Blood Smear Analysis Using Deep Learning”</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sz="half" idx="1"/>
          </p:nvPr>
        </p:nvSpPr>
        <p:spPr>
          <a:xfrm>
            <a:off x="613585" y="1619062"/>
            <a:ext cx="6900241" cy="4906052"/>
          </a:xfrm>
        </p:spPr>
        <p:txBody>
          <a:bodyPr>
            <a:normAutofit fontScale="92500" lnSpcReduction="10000"/>
          </a:bodyPr>
          <a:lstStyle/>
          <a:p>
            <a:pPr marL="228600" lvl="3">
              <a:spcBef>
                <a:spcPts val="1000"/>
              </a:spcBef>
            </a:pPr>
            <a:r>
              <a:rPr lang="en-US" sz="3600" dirty="0"/>
              <a:t>Routine test performed:</a:t>
            </a:r>
          </a:p>
          <a:p>
            <a:pPr marL="685800" lvl="4">
              <a:spcBef>
                <a:spcPts val="1000"/>
              </a:spcBef>
            </a:pPr>
            <a:r>
              <a:rPr lang="en-US" sz="3600" dirty="0"/>
              <a:t>Specialized medical laboratories</a:t>
            </a:r>
          </a:p>
          <a:p>
            <a:pPr marL="685800" lvl="4">
              <a:spcBef>
                <a:spcPts val="1000"/>
              </a:spcBef>
            </a:pPr>
            <a:r>
              <a:rPr lang="en-US" sz="3600" dirty="0"/>
              <a:t>Specially trained technicians</a:t>
            </a:r>
          </a:p>
          <a:p>
            <a:pPr marL="228600" lvl="3">
              <a:spcBef>
                <a:spcPts val="1000"/>
              </a:spcBef>
            </a:pPr>
            <a:r>
              <a:rPr lang="en-US" sz="3600" dirty="0"/>
              <a:t>Prone to human errors</a:t>
            </a:r>
          </a:p>
          <a:p>
            <a:pPr marL="228600" lvl="3">
              <a:spcBef>
                <a:spcPts val="1000"/>
              </a:spcBef>
            </a:pPr>
            <a:r>
              <a:rPr lang="en-US" sz="3600" dirty="0"/>
              <a:t>Summarized:</a:t>
            </a:r>
          </a:p>
          <a:p>
            <a:pPr marL="685800" lvl="4">
              <a:spcBef>
                <a:spcPts val="1000"/>
              </a:spcBef>
            </a:pPr>
            <a:r>
              <a:rPr lang="en-US" sz="3600" dirty="0"/>
              <a:t>Recent contributions</a:t>
            </a:r>
          </a:p>
          <a:p>
            <a:pPr marL="685800" lvl="4">
              <a:spcBef>
                <a:spcPts val="1000"/>
              </a:spcBef>
            </a:pPr>
            <a:r>
              <a:rPr lang="en-US" sz="3600" dirty="0"/>
              <a:t>Main challenges </a:t>
            </a:r>
          </a:p>
          <a:p>
            <a:pPr marL="685800" lvl="4">
              <a:spcBef>
                <a:spcPts val="1000"/>
              </a:spcBef>
            </a:pPr>
            <a:r>
              <a:rPr lang="en-US" sz="3600" dirty="0"/>
              <a:t>Promising future</a:t>
            </a:r>
          </a:p>
          <a:p>
            <a:pPr marL="228600" marR="0" lvl="3">
              <a:spcBef>
                <a:spcPts val="1000"/>
              </a:spcBef>
              <a:spcAft>
                <a:spcPts val="0"/>
              </a:spcAft>
            </a:pPr>
            <a:endParaRPr lang="en-US" sz="2800" dirty="0"/>
          </a:p>
        </p:txBody>
      </p:sp>
      <p:pic>
        <p:nvPicPr>
          <p:cNvPr id="7" name="Picture 6">
            <a:extLst>
              <a:ext uri="{FF2B5EF4-FFF2-40B4-BE49-F238E27FC236}">
                <a16:creationId xmlns:a16="http://schemas.microsoft.com/office/drawing/2014/main" id="{25A8E9B9-AFE3-D630-5544-46273626CF0B}"/>
              </a:ext>
            </a:extLst>
          </p:cNvPr>
          <p:cNvPicPr>
            <a:picLocks noChangeAspect="1"/>
          </p:cNvPicPr>
          <p:nvPr/>
        </p:nvPicPr>
        <p:blipFill>
          <a:blip r:embed="rId3"/>
          <a:stretch>
            <a:fillRect/>
          </a:stretch>
        </p:blipFill>
        <p:spPr>
          <a:xfrm>
            <a:off x="7661588" y="1690688"/>
            <a:ext cx="3863662" cy="3067455"/>
          </a:xfrm>
          <a:prstGeom prst="rect">
            <a:avLst/>
          </a:prstGeom>
          <a:ln w="25400">
            <a:solidFill>
              <a:srgbClr val="0B0284"/>
            </a:solidFill>
          </a:ln>
        </p:spPr>
      </p:pic>
      <p:sp>
        <p:nvSpPr>
          <p:cNvPr id="9" name="TextBox 8">
            <a:extLst>
              <a:ext uri="{FF2B5EF4-FFF2-40B4-BE49-F238E27FC236}">
                <a16:creationId xmlns:a16="http://schemas.microsoft.com/office/drawing/2014/main" id="{CC298545-31CC-64AB-9DE2-08A6044F1B13}"/>
              </a:ext>
            </a:extLst>
          </p:cNvPr>
          <p:cNvSpPr txBox="1"/>
          <p:nvPr/>
        </p:nvSpPr>
        <p:spPr>
          <a:xfrm>
            <a:off x="8218714" y="4797980"/>
            <a:ext cx="3048000" cy="369332"/>
          </a:xfrm>
          <a:prstGeom prst="rect">
            <a:avLst/>
          </a:prstGeom>
          <a:solidFill>
            <a:schemeClr val="accent4">
              <a:lumMod val="20000"/>
              <a:lumOff val="80000"/>
              <a:alpha val="24000"/>
            </a:schemeClr>
          </a:solidFill>
        </p:spPr>
        <p:txBody>
          <a:bodyPr wrap="square">
            <a:spAutoFit/>
          </a:bodyPr>
          <a:lstStyle/>
          <a:p>
            <a:r>
              <a:rPr lang="en-US" dirty="0">
                <a:solidFill>
                  <a:srgbClr val="0B0284"/>
                </a:solidFill>
              </a:rPr>
              <a:t>Figure 1: Whole-slide images</a:t>
            </a:r>
          </a:p>
        </p:txBody>
      </p:sp>
      <p:sp>
        <p:nvSpPr>
          <p:cNvPr id="10" name="Content Placeholder 2">
            <a:extLst>
              <a:ext uri="{FF2B5EF4-FFF2-40B4-BE49-F238E27FC236}">
                <a16:creationId xmlns:a16="http://schemas.microsoft.com/office/drawing/2014/main" id="{43FEE087-C1AA-B411-7B7F-B61A14C82D90}"/>
              </a:ext>
            </a:extLst>
          </p:cNvPr>
          <p:cNvSpPr txBox="1">
            <a:spLocks/>
          </p:cNvSpPr>
          <p:nvPr/>
        </p:nvSpPr>
        <p:spPr>
          <a:xfrm>
            <a:off x="8737732" y="6404291"/>
            <a:ext cx="3086100" cy="453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r">
              <a:lnSpc>
                <a:spcPct val="100000"/>
              </a:lnSpc>
              <a:spcBef>
                <a:spcPts val="0"/>
              </a:spcBef>
              <a:buNone/>
            </a:pPr>
            <a:r>
              <a:rPr lang="en-US" sz="2000" dirty="0">
                <a:solidFill>
                  <a:srgbClr val="0B0284"/>
                </a:solidFill>
              </a:rPr>
              <a:t>Reviewed by John Weaver</a:t>
            </a:r>
          </a:p>
          <a:p>
            <a:pPr marL="228600" lvl="3">
              <a:lnSpc>
                <a:spcPct val="100000"/>
              </a:lnSpc>
              <a:spcBef>
                <a:spcPts val="0"/>
              </a:spcBef>
            </a:pPr>
            <a:endParaRPr lang="en-US" sz="1600" dirty="0">
              <a:solidFill>
                <a:srgbClr val="0B0284"/>
              </a:solidFill>
            </a:endParaRPr>
          </a:p>
        </p:txBody>
      </p:sp>
      <p:sp>
        <p:nvSpPr>
          <p:cNvPr id="11" name="Slide Number Placeholder 10">
            <a:extLst>
              <a:ext uri="{FF2B5EF4-FFF2-40B4-BE49-F238E27FC236}">
                <a16:creationId xmlns:a16="http://schemas.microsoft.com/office/drawing/2014/main" id="{96BAAEE3-EA69-7C09-4E42-4F786432A8A0}"/>
              </a:ext>
            </a:extLst>
          </p:cNvPr>
          <p:cNvSpPr>
            <a:spLocks noGrp="1"/>
          </p:cNvSpPr>
          <p:nvPr>
            <p:ph type="sldNum" sz="quarter" idx="12"/>
          </p:nvPr>
        </p:nvSpPr>
        <p:spPr/>
        <p:txBody>
          <a:bodyPr/>
          <a:lstStyle/>
          <a:p>
            <a:fld id="{282F3A7B-122C-48AD-B234-0FF0A8B2C0FC}" type="slidenum">
              <a:rPr lang="en-US" smtClean="0"/>
              <a:pPr/>
              <a:t>19</a:t>
            </a:fld>
            <a:endParaRPr lang="en-US" dirty="0"/>
          </a:p>
        </p:txBody>
      </p:sp>
    </p:spTree>
    <p:extLst>
      <p:ext uri="{BB962C8B-B14F-4D97-AF65-F5344CB8AC3E}">
        <p14:creationId xmlns:p14="http://schemas.microsoft.com/office/powerpoint/2010/main" val="141019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98705-73C6-5D17-22D0-0C337A72617A}"/>
              </a:ext>
            </a:extLst>
          </p:cNvPr>
          <p:cNvSpPr>
            <a:spLocks noGrp="1"/>
          </p:cNvSpPr>
          <p:nvPr>
            <p:ph type="ctrTitle"/>
          </p:nvPr>
        </p:nvSpPr>
        <p:spPr/>
        <p:txBody>
          <a:bodyPr>
            <a:normAutofit fontScale="90000"/>
          </a:bodyPr>
          <a:lstStyle/>
          <a:p>
            <a:r>
              <a:rPr lang="en-US" dirty="0"/>
              <a:t>Mid-Term Video </a:t>
            </a:r>
            <a:r>
              <a:rPr lang="en-US" dirty="0" err="1"/>
              <a:t>youTube</a:t>
            </a:r>
            <a:r>
              <a:rPr lang="en-US" dirty="0"/>
              <a:t> location: </a:t>
            </a:r>
            <a:r>
              <a:rPr lang="en-US" dirty="0">
                <a:hlinkClick r:id="rId2"/>
              </a:rPr>
              <a:t>https://youtu.be/IFbWWuRP-lE</a:t>
            </a:r>
            <a:r>
              <a:rPr lang="en-US" dirty="0"/>
              <a:t> </a:t>
            </a:r>
          </a:p>
        </p:txBody>
      </p:sp>
    </p:spTree>
    <p:extLst>
      <p:ext uri="{BB962C8B-B14F-4D97-AF65-F5344CB8AC3E}">
        <p14:creationId xmlns:p14="http://schemas.microsoft.com/office/powerpoint/2010/main" val="785830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3048" y="0"/>
            <a:ext cx="12188952" cy="1031358"/>
          </a:xfrm>
        </p:spPr>
        <p:txBody>
          <a:bodyPr>
            <a:noAutofit/>
          </a:bodyPr>
          <a:lstStyle/>
          <a:p>
            <a:pPr marL="182880" lvl="3" algn="l" rtl="0">
              <a:spcBef>
                <a:spcPct val="0"/>
              </a:spcBef>
            </a:pPr>
            <a:r>
              <a:rPr lang="en-US" sz="4000" i="1" kern="1200" dirty="0">
                <a:solidFill>
                  <a:srgbClr val="0B0284"/>
                </a:solidFill>
                <a:latin typeface="+mn-lt"/>
                <a:ea typeface="+mj-ea"/>
                <a:cs typeface="+mj-cs"/>
              </a:rPr>
              <a:t>“Survey on Automatic RBC Detection and Counting” </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sz="half" idx="1"/>
          </p:nvPr>
        </p:nvSpPr>
        <p:spPr>
          <a:xfrm>
            <a:off x="613586" y="1031358"/>
            <a:ext cx="10724061" cy="2103437"/>
          </a:xfrm>
        </p:spPr>
        <p:txBody>
          <a:bodyPr>
            <a:normAutofit/>
          </a:bodyPr>
          <a:lstStyle/>
          <a:p>
            <a:pPr marL="228600" lvl="3">
              <a:spcBef>
                <a:spcPts val="1000"/>
              </a:spcBef>
            </a:pPr>
            <a:r>
              <a:rPr lang="en-US" sz="3600" dirty="0"/>
              <a:t>A review of RBC detection &amp; counting methods </a:t>
            </a:r>
          </a:p>
          <a:p>
            <a:pPr marL="228600" lvl="3">
              <a:spcBef>
                <a:spcPts val="1000"/>
              </a:spcBef>
            </a:pPr>
            <a:r>
              <a:rPr lang="en-US" sz="3600" dirty="0"/>
              <a:t>An overview of previous computer vision algorithms </a:t>
            </a:r>
          </a:p>
          <a:p>
            <a:pPr marL="228600" lvl="3">
              <a:spcBef>
                <a:spcPts val="1000"/>
              </a:spcBef>
            </a:pPr>
            <a:r>
              <a:rPr lang="en-US" sz="3600" dirty="0"/>
              <a:t>Basic six steps to image processing algorithms:</a:t>
            </a:r>
          </a:p>
          <a:p>
            <a:pPr marL="228600" lvl="3">
              <a:spcBef>
                <a:spcPts val="1000"/>
              </a:spcBef>
            </a:pPr>
            <a:endParaRPr lang="en-US" sz="3600" dirty="0"/>
          </a:p>
          <a:p>
            <a:pPr marL="685800" lvl="4">
              <a:spcBef>
                <a:spcPts val="1000"/>
              </a:spcBef>
            </a:pPr>
            <a:endParaRPr lang="en-US" sz="3600" dirty="0"/>
          </a:p>
          <a:p>
            <a:pPr marL="228600" lvl="3">
              <a:spcBef>
                <a:spcPts val="1000"/>
              </a:spcBef>
            </a:pPr>
            <a:endParaRPr lang="en-US" sz="3600" dirty="0"/>
          </a:p>
          <a:p>
            <a:pPr marL="228600" marR="0" lvl="3">
              <a:spcBef>
                <a:spcPts val="1000"/>
              </a:spcBef>
              <a:spcAft>
                <a:spcPts val="0"/>
              </a:spcAft>
            </a:pPr>
            <a:endParaRPr lang="en-US" sz="2800" dirty="0"/>
          </a:p>
        </p:txBody>
      </p:sp>
      <p:pic>
        <p:nvPicPr>
          <p:cNvPr id="7" name="Picture 6">
            <a:extLst>
              <a:ext uri="{FF2B5EF4-FFF2-40B4-BE49-F238E27FC236}">
                <a16:creationId xmlns:a16="http://schemas.microsoft.com/office/drawing/2014/main" id="{BF539311-A48C-D5A5-D9C2-4519F7D61208}"/>
              </a:ext>
            </a:extLst>
          </p:cNvPr>
          <p:cNvPicPr>
            <a:picLocks noChangeAspect="1"/>
          </p:cNvPicPr>
          <p:nvPr/>
        </p:nvPicPr>
        <p:blipFill>
          <a:blip r:embed="rId3"/>
          <a:stretch>
            <a:fillRect/>
          </a:stretch>
        </p:blipFill>
        <p:spPr>
          <a:xfrm>
            <a:off x="2569864" y="3239326"/>
            <a:ext cx="6167868" cy="3164965"/>
          </a:xfrm>
          <a:prstGeom prst="rect">
            <a:avLst/>
          </a:prstGeom>
          <a:ln w="25400">
            <a:solidFill>
              <a:srgbClr val="0B0284"/>
            </a:solidFill>
          </a:ln>
        </p:spPr>
      </p:pic>
      <p:sp>
        <p:nvSpPr>
          <p:cNvPr id="8" name="Content Placeholder 2">
            <a:extLst>
              <a:ext uri="{FF2B5EF4-FFF2-40B4-BE49-F238E27FC236}">
                <a16:creationId xmlns:a16="http://schemas.microsoft.com/office/drawing/2014/main" id="{688978C2-9ECA-9D65-E1A7-3291B62F0E50}"/>
              </a:ext>
            </a:extLst>
          </p:cNvPr>
          <p:cNvSpPr txBox="1">
            <a:spLocks/>
          </p:cNvSpPr>
          <p:nvPr/>
        </p:nvSpPr>
        <p:spPr>
          <a:xfrm>
            <a:off x="8737732" y="6404291"/>
            <a:ext cx="3086100" cy="453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r">
              <a:lnSpc>
                <a:spcPct val="100000"/>
              </a:lnSpc>
              <a:spcBef>
                <a:spcPts val="0"/>
              </a:spcBef>
              <a:buNone/>
            </a:pPr>
            <a:r>
              <a:rPr lang="en-US" sz="2000" dirty="0">
                <a:solidFill>
                  <a:srgbClr val="0B0284"/>
                </a:solidFill>
              </a:rPr>
              <a:t>Reviewed by John Weaver</a:t>
            </a:r>
          </a:p>
          <a:p>
            <a:pPr marL="228600" lvl="3">
              <a:lnSpc>
                <a:spcPct val="100000"/>
              </a:lnSpc>
              <a:spcBef>
                <a:spcPts val="0"/>
              </a:spcBef>
            </a:pPr>
            <a:endParaRPr lang="en-US" sz="1600" dirty="0">
              <a:solidFill>
                <a:srgbClr val="0B0284"/>
              </a:solidFill>
            </a:endParaRPr>
          </a:p>
        </p:txBody>
      </p:sp>
      <p:sp>
        <p:nvSpPr>
          <p:cNvPr id="9" name="Content Placeholder 2">
            <a:extLst>
              <a:ext uri="{FF2B5EF4-FFF2-40B4-BE49-F238E27FC236}">
                <a16:creationId xmlns:a16="http://schemas.microsoft.com/office/drawing/2014/main" id="{E6FDC9F4-4873-1FBF-8D1C-1DD758C3D403}"/>
              </a:ext>
            </a:extLst>
          </p:cNvPr>
          <p:cNvSpPr txBox="1">
            <a:spLocks/>
          </p:cNvSpPr>
          <p:nvPr/>
        </p:nvSpPr>
        <p:spPr>
          <a:xfrm>
            <a:off x="3454269" y="6508822"/>
            <a:ext cx="3086100" cy="453709"/>
          </a:xfrm>
          <a:prstGeom prst="rect">
            <a:avLst/>
          </a:prstGeom>
          <a:solidFill>
            <a:schemeClr val="accent4">
              <a:lumMod val="20000"/>
              <a:lumOff val="80000"/>
              <a:alpha val="24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lgn="ctr">
              <a:lnSpc>
                <a:spcPct val="100000"/>
              </a:lnSpc>
              <a:spcBef>
                <a:spcPts val="0"/>
              </a:spcBef>
              <a:buNone/>
            </a:pPr>
            <a:r>
              <a:rPr lang="en-US" sz="2000" dirty="0">
                <a:solidFill>
                  <a:srgbClr val="0B0284"/>
                </a:solidFill>
              </a:rPr>
              <a:t>Rev</a:t>
            </a:r>
          </a:p>
          <a:p>
            <a:pPr marL="0" lvl="3" indent="0" algn="r">
              <a:lnSpc>
                <a:spcPct val="100000"/>
              </a:lnSpc>
              <a:spcBef>
                <a:spcPts val="0"/>
              </a:spcBef>
              <a:buNone/>
            </a:pPr>
            <a:endParaRPr lang="en-US" sz="2000" dirty="0">
              <a:solidFill>
                <a:srgbClr val="0B0284"/>
              </a:solidFill>
            </a:endParaRPr>
          </a:p>
          <a:p>
            <a:pPr marL="228600" lvl="3">
              <a:lnSpc>
                <a:spcPct val="100000"/>
              </a:lnSpc>
              <a:spcBef>
                <a:spcPts val="0"/>
              </a:spcBef>
            </a:pPr>
            <a:endParaRPr lang="en-US" sz="2000" dirty="0">
              <a:solidFill>
                <a:srgbClr val="0B0284"/>
              </a:solidFill>
            </a:endParaRPr>
          </a:p>
          <a:p>
            <a:pPr marL="228600" lvl="3">
              <a:lnSpc>
                <a:spcPct val="100000"/>
              </a:lnSpc>
              <a:spcBef>
                <a:spcPts val="0"/>
              </a:spcBef>
            </a:pPr>
            <a:endParaRPr lang="en-US" sz="1600" dirty="0">
              <a:solidFill>
                <a:srgbClr val="0B0284"/>
              </a:solidFill>
            </a:endParaRPr>
          </a:p>
        </p:txBody>
      </p:sp>
      <p:sp>
        <p:nvSpPr>
          <p:cNvPr id="10" name="Slide Number Placeholder 9">
            <a:extLst>
              <a:ext uri="{FF2B5EF4-FFF2-40B4-BE49-F238E27FC236}">
                <a16:creationId xmlns:a16="http://schemas.microsoft.com/office/drawing/2014/main" id="{5E1941DD-6BF5-A3A0-926D-5E8965B186BB}"/>
              </a:ext>
            </a:extLst>
          </p:cNvPr>
          <p:cNvSpPr>
            <a:spLocks noGrp="1"/>
          </p:cNvSpPr>
          <p:nvPr>
            <p:ph type="sldNum" sz="quarter" idx="12"/>
          </p:nvPr>
        </p:nvSpPr>
        <p:spPr/>
        <p:txBody>
          <a:bodyPr/>
          <a:lstStyle/>
          <a:p>
            <a:fld id="{282F3A7B-122C-48AD-B234-0FF0A8B2C0FC}" type="slidenum">
              <a:rPr lang="en-US" smtClean="0"/>
              <a:pPr/>
              <a:t>20</a:t>
            </a:fld>
            <a:endParaRPr lang="en-US" dirty="0"/>
          </a:p>
        </p:txBody>
      </p:sp>
    </p:spTree>
    <p:extLst>
      <p:ext uri="{BB962C8B-B14F-4D97-AF65-F5344CB8AC3E}">
        <p14:creationId xmlns:p14="http://schemas.microsoft.com/office/powerpoint/2010/main" val="58049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0" y="0"/>
            <a:ext cx="12188952" cy="1041991"/>
          </a:xfrm>
        </p:spPr>
        <p:txBody>
          <a:bodyPr>
            <a:normAutofit/>
          </a:bodyPr>
          <a:lstStyle/>
          <a:p>
            <a:pPr marL="365760"/>
            <a:r>
              <a:rPr lang="en-US" dirty="0"/>
              <a:t>Trying to Solve the Problem</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idx="1"/>
          </p:nvPr>
        </p:nvSpPr>
        <p:spPr>
          <a:xfrm>
            <a:off x="614916" y="1041991"/>
            <a:ext cx="10515600" cy="4351338"/>
          </a:xfrm>
        </p:spPr>
        <p:txBody>
          <a:bodyPr>
            <a:normAutofit lnSpcReduction="10000"/>
          </a:bodyPr>
          <a:lstStyle/>
          <a:p>
            <a:pPr marL="228600" marR="0" lvl="3">
              <a:spcBef>
                <a:spcPts val="1000"/>
              </a:spcBef>
              <a:spcAft>
                <a:spcPts val="0"/>
              </a:spcAft>
            </a:pPr>
            <a:r>
              <a:rPr lang="en-US" sz="2800" dirty="0"/>
              <a:t>Identify research paper for further follow up</a:t>
            </a:r>
          </a:p>
          <a:p>
            <a:pPr marL="228600" marR="0" lvl="3">
              <a:spcBef>
                <a:spcPts val="1000"/>
              </a:spcBef>
              <a:spcAft>
                <a:spcPts val="0"/>
              </a:spcAft>
            </a:pPr>
            <a:r>
              <a:rPr lang="en-US" sz="2800" dirty="0"/>
              <a:t>Define “Platelet Count”</a:t>
            </a:r>
          </a:p>
          <a:p>
            <a:pPr marL="228600" marR="0" lvl="3">
              <a:spcBef>
                <a:spcPts val="1000"/>
              </a:spcBef>
              <a:spcAft>
                <a:spcPts val="0"/>
              </a:spcAft>
            </a:pPr>
            <a:r>
              <a:rPr lang="en-US" sz="2800" dirty="0"/>
              <a:t>What are the steps for doing a platelet count?</a:t>
            </a:r>
          </a:p>
          <a:p>
            <a:pPr marL="228600" marR="0" lvl="3">
              <a:spcBef>
                <a:spcPts val="1000"/>
              </a:spcBef>
              <a:spcAft>
                <a:spcPts val="0"/>
              </a:spcAft>
            </a:pPr>
            <a:r>
              <a:rPr lang="en-US" sz="2800" dirty="0"/>
              <a:t>Identify the physical requirements (i.e. devices needed)</a:t>
            </a:r>
          </a:p>
          <a:p>
            <a:pPr marL="685800" lvl="4">
              <a:spcBef>
                <a:spcPts val="1000"/>
              </a:spcBef>
            </a:pPr>
            <a:r>
              <a:rPr lang="en-US" sz="2800" dirty="0"/>
              <a:t>Include Current Readily Available Medical Device Cost</a:t>
            </a:r>
          </a:p>
          <a:p>
            <a:pPr marL="685800" lvl="4">
              <a:spcBef>
                <a:spcPts val="1000"/>
              </a:spcBef>
            </a:pPr>
            <a:r>
              <a:rPr lang="en-US" sz="2800" dirty="0"/>
              <a:t>Identify the “true” requirements for COTS creation</a:t>
            </a:r>
          </a:p>
          <a:p>
            <a:pPr marL="228600" marR="0" lvl="3">
              <a:spcBef>
                <a:spcPts val="1000"/>
              </a:spcBef>
              <a:spcAft>
                <a:spcPts val="0"/>
              </a:spcAft>
            </a:pPr>
            <a:r>
              <a:rPr lang="en-US" sz="2800" dirty="0"/>
              <a:t>Identify the A.I. concepts to utilize</a:t>
            </a:r>
          </a:p>
          <a:p>
            <a:pPr marL="228600" marR="0" lvl="3">
              <a:spcBef>
                <a:spcPts val="1000"/>
              </a:spcBef>
              <a:spcAft>
                <a:spcPts val="0"/>
              </a:spcAft>
            </a:pPr>
            <a:r>
              <a:rPr lang="en-US" sz="2800" dirty="0"/>
              <a:t>Write the code to put it all together</a:t>
            </a:r>
          </a:p>
        </p:txBody>
      </p:sp>
      <p:sp>
        <p:nvSpPr>
          <p:cNvPr id="4" name="Slide Number Placeholder 3">
            <a:extLst>
              <a:ext uri="{FF2B5EF4-FFF2-40B4-BE49-F238E27FC236}">
                <a16:creationId xmlns:a16="http://schemas.microsoft.com/office/drawing/2014/main" id="{7A75B14E-1B35-30E2-DBDC-E476CC8FE594}"/>
              </a:ext>
            </a:extLst>
          </p:cNvPr>
          <p:cNvSpPr>
            <a:spLocks noGrp="1"/>
          </p:cNvSpPr>
          <p:nvPr>
            <p:ph type="sldNum" sz="quarter" idx="12"/>
          </p:nvPr>
        </p:nvSpPr>
        <p:spPr/>
        <p:txBody>
          <a:bodyPr/>
          <a:lstStyle/>
          <a:p>
            <a:fld id="{282F3A7B-122C-48AD-B234-0FF0A8B2C0FC}" type="slidenum">
              <a:rPr lang="en-US" smtClean="0"/>
              <a:pPr/>
              <a:t>21</a:t>
            </a:fld>
            <a:endParaRPr lang="en-US" dirty="0"/>
          </a:p>
        </p:txBody>
      </p:sp>
    </p:spTree>
    <p:extLst>
      <p:ext uri="{BB962C8B-B14F-4D97-AF65-F5344CB8AC3E}">
        <p14:creationId xmlns:p14="http://schemas.microsoft.com/office/powerpoint/2010/main" val="1277661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close up of a flower&#10;&#10;Description automatically generated with low confidence">
            <a:extLst>
              <a:ext uri="{FF2B5EF4-FFF2-40B4-BE49-F238E27FC236}">
                <a16:creationId xmlns:a16="http://schemas.microsoft.com/office/drawing/2014/main" id="{61C621F9-E071-F2B0-2FE3-6C86DBCAEF6E}"/>
              </a:ext>
            </a:extLst>
          </p:cNvPr>
          <p:cNvPicPr>
            <a:picLocks noGrp="1" noChangeAspect="1"/>
          </p:cNvPicPr>
          <p:nvPr>
            <p:ph idx="4294967295"/>
          </p:nvPr>
        </p:nvPicPr>
        <p:blipFill rotWithShape="1">
          <a:blip r:embed="rId3"/>
          <a:srcRect t="10951" b="1479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97318E88-6C8E-9B33-956D-89BE8534A40D}"/>
              </a:ext>
            </a:extLst>
          </p:cNvPr>
          <p:cNvSpPr>
            <a:spLocks noGrp="1"/>
          </p:cNvSpPr>
          <p:nvPr>
            <p:ph type="ctrTitle"/>
          </p:nvPr>
        </p:nvSpPr>
        <p:spPr>
          <a:xfrm>
            <a:off x="1097280" y="325550"/>
            <a:ext cx="10058400" cy="4190006"/>
          </a:xfrm>
          <a:effectLst>
            <a:outerShdw blurRad="50800" dist="38100" dir="2700000" algn="tl" rotWithShape="0">
              <a:prstClr val="black">
                <a:alpha val="40000"/>
              </a:prstClr>
            </a:outerShdw>
          </a:effectLst>
        </p:spPr>
        <p:txBody>
          <a:bodyPr>
            <a:normAutofit fontScale="90000"/>
          </a:bodyPr>
          <a:lstStyle/>
          <a:p>
            <a:r>
              <a:rPr lang="en-US" sz="5400" dirty="0">
                <a:solidFill>
                  <a:srgbClr val="FFFFFF"/>
                </a:solidFill>
              </a:rPr>
              <a:t>Counting the Little Buggers</a:t>
            </a:r>
            <a:br>
              <a:rPr lang="en-US" sz="5400" dirty="0">
                <a:solidFill>
                  <a:srgbClr val="FFFFFF"/>
                </a:solidFill>
              </a:rPr>
            </a:br>
            <a:r>
              <a:rPr lang="en-US" sz="5400" i="1" dirty="0">
                <a:solidFill>
                  <a:srgbClr val="FFFFFF"/>
                </a:solidFill>
              </a:rPr>
              <a:t>or</a:t>
            </a:r>
            <a:br>
              <a:rPr lang="en-US" sz="5400" dirty="0">
                <a:solidFill>
                  <a:srgbClr val="FFFFFF"/>
                </a:solidFill>
              </a:rPr>
            </a:br>
            <a:r>
              <a:rPr lang="en-US" sz="5400" dirty="0">
                <a:solidFill>
                  <a:srgbClr val="FFFFFF"/>
                </a:solidFill>
              </a:rPr>
              <a:t>Designing an A.I. to Inexpensively and Accurately Count Blood Platelets</a:t>
            </a:r>
          </a:p>
        </p:txBody>
      </p:sp>
      <p:sp>
        <p:nvSpPr>
          <p:cNvPr id="6" name="Subtitle 5">
            <a:extLst>
              <a:ext uri="{FF2B5EF4-FFF2-40B4-BE49-F238E27FC236}">
                <a16:creationId xmlns:a16="http://schemas.microsoft.com/office/drawing/2014/main" id="{1DBBE624-E0DB-719F-824C-832DE34FFBE0}"/>
              </a:ext>
            </a:extLst>
          </p:cNvPr>
          <p:cNvSpPr>
            <a:spLocks noGrp="1"/>
          </p:cNvSpPr>
          <p:nvPr>
            <p:ph type="subTitle" idx="1"/>
          </p:nvPr>
        </p:nvSpPr>
        <p:spPr>
          <a:xfrm>
            <a:off x="1097280" y="4594578"/>
            <a:ext cx="10058400" cy="1829155"/>
          </a:xfrm>
          <a:effectLst>
            <a:outerShdw blurRad="50800" dist="38100" dir="2700000" algn="tl" rotWithShape="0">
              <a:prstClr val="black">
                <a:alpha val="40000"/>
              </a:prstClr>
            </a:outerShdw>
          </a:effectLst>
        </p:spPr>
        <p:txBody>
          <a:bodyPr>
            <a:normAutofit fontScale="92500"/>
          </a:bodyPr>
          <a:lstStyle/>
          <a:p>
            <a:pPr marL="30163" marR="182880" indent="25400">
              <a:spcBef>
                <a:spcPts val="0"/>
              </a:spcBef>
              <a:spcAft>
                <a:spcPts val="0"/>
              </a:spcAft>
              <a:tabLst>
                <a:tab pos="8920163" algn="l"/>
              </a:tabLst>
            </a:pPr>
            <a:r>
              <a:rPr lang="en-US" b="1" u="sng" dirty="0">
                <a:solidFill>
                  <a:srgbClr val="FFFFFF"/>
                </a:solidFill>
              </a:rPr>
              <a:t>CS 3793 (Fall 2022) – Artificial Intelligence Research Project Team 15 Members:</a:t>
            </a:r>
          </a:p>
          <a:p>
            <a:r>
              <a:rPr lang="en-US" dirty="0">
                <a:solidFill>
                  <a:srgbClr val="FFFFFF"/>
                </a:solidFill>
              </a:rPr>
              <a:t>John Weaver</a:t>
            </a:r>
          </a:p>
          <a:p>
            <a:r>
              <a:rPr lang="en-US" dirty="0">
                <a:solidFill>
                  <a:srgbClr val="FFFFFF"/>
                </a:solidFill>
              </a:rPr>
              <a:t>Brian van Vlymen</a:t>
            </a:r>
          </a:p>
          <a:p>
            <a:r>
              <a:rPr lang="en-US" dirty="0">
                <a:solidFill>
                  <a:srgbClr val="FFFFFF"/>
                </a:solidFill>
              </a:rPr>
              <a:t>Chris Ayala</a:t>
            </a:r>
          </a:p>
          <a:p>
            <a:endParaRPr lang="en-US" dirty="0">
              <a:solidFill>
                <a:srgbClr val="FFFFFF"/>
              </a:solidFill>
            </a:endParaRPr>
          </a:p>
        </p:txBody>
      </p:sp>
    </p:spTree>
    <p:extLst>
      <p:ext uri="{BB962C8B-B14F-4D97-AF65-F5344CB8AC3E}">
        <p14:creationId xmlns:p14="http://schemas.microsoft.com/office/powerpoint/2010/main" val="9871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24F33-02D3-5D8F-5B62-AD5ADCCEA519}"/>
              </a:ext>
            </a:extLst>
          </p:cNvPr>
          <p:cNvSpPr>
            <a:spLocks noGrp="1"/>
          </p:cNvSpPr>
          <p:nvPr>
            <p:ph type="title"/>
          </p:nvPr>
        </p:nvSpPr>
        <p:spPr>
          <a:xfrm>
            <a:off x="0" y="18255"/>
            <a:ext cx="12188952" cy="1002471"/>
          </a:xfrm>
        </p:spPr>
        <p:txBody>
          <a:bodyPr>
            <a:normAutofit/>
          </a:bodyPr>
          <a:lstStyle/>
          <a:p>
            <a:pPr marL="365760" lvl="3" algn="l" rtl="0">
              <a:spcBef>
                <a:spcPct val="0"/>
              </a:spcBef>
            </a:pPr>
            <a:r>
              <a:rPr lang="en-US" sz="4400" kern="1200" dirty="0">
                <a:solidFill>
                  <a:srgbClr val="0B0284"/>
                </a:solidFill>
                <a:latin typeface="+mn-lt"/>
                <a:ea typeface="+mj-ea"/>
                <a:cs typeface="+mj-cs"/>
              </a:rPr>
              <a:t>Artificial Intelligence Sub-Fields</a:t>
            </a:r>
          </a:p>
        </p:txBody>
      </p:sp>
      <p:sp>
        <p:nvSpPr>
          <p:cNvPr id="3" name="Content Placeholder 2">
            <a:extLst>
              <a:ext uri="{FF2B5EF4-FFF2-40B4-BE49-F238E27FC236}">
                <a16:creationId xmlns:a16="http://schemas.microsoft.com/office/drawing/2014/main" id="{5DB6100F-D106-CA29-F4A3-D86CB528EB3C}"/>
              </a:ext>
            </a:extLst>
          </p:cNvPr>
          <p:cNvSpPr>
            <a:spLocks noGrp="1"/>
          </p:cNvSpPr>
          <p:nvPr>
            <p:ph idx="1"/>
          </p:nvPr>
        </p:nvSpPr>
        <p:spPr>
          <a:xfrm>
            <a:off x="614917" y="1020726"/>
            <a:ext cx="10515600" cy="1201478"/>
          </a:xfrm>
        </p:spPr>
        <p:txBody>
          <a:bodyPr>
            <a:normAutofit/>
          </a:bodyPr>
          <a:lstStyle/>
          <a:p>
            <a:pPr marL="0" indent="0">
              <a:spcBef>
                <a:spcPts val="0"/>
              </a:spcBef>
              <a:buNone/>
            </a:pPr>
            <a:r>
              <a:rPr lang="en-US" sz="3600" u="sng" dirty="0">
                <a:effectLst/>
              </a:rPr>
              <a:t>Level – 1 Topics</a:t>
            </a:r>
            <a:endParaRPr lang="en-US" sz="3600" dirty="0">
              <a:effectLst/>
              <a:ea typeface="Calibri" panose="020F0502020204030204" pitchFamily="34" charset="0"/>
              <a:cs typeface="Times New Roman" panose="02020603050405020304" pitchFamily="18" charset="0"/>
            </a:endParaRPr>
          </a:p>
          <a:p>
            <a:pPr lvl="1">
              <a:spcBef>
                <a:spcPts val="0"/>
              </a:spcBef>
            </a:pPr>
            <a:r>
              <a:rPr lang="en-US" sz="3200" dirty="0"/>
              <a:t>Computer Vision</a:t>
            </a:r>
          </a:p>
        </p:txBody>
      </p:sp>
      <p:sp>
        <p:nvSpPr>
          <p:cNvPr id="4" name="Content Placeholder 2">
            <a:extLst>
              <a:ext uri="{FF2B5EF4-FFF2-40B4-BE49-F238E27FC236}">
                <a16:creationId xmlns:a16="http://schemas.microsoft.com/office/drawing/2014/main" id="{FD58DCEC-C626-F85C-2A4C-760B35804FFD}"/>
              </a:ext>
            </a:extLst>
          </p:cNvPr>
          <p:cNvSpPr txBox="1">
            <a:spLocks/>
          </p:cNvSpPr>
          <p:nvPr/>
        </p:nvSpPr>
        <p:spPr>
          <a:xfrm>
            <a:off x="614917" y="2688357"/>
            <a:ext cx="10515600" cy="12947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rgbClr val="0B0284"/>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rgbClr val="0B0284"/>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0B0284"/>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3600" u="sng" dirty="0"/>
              <a:t>Level – 2 Sub-field</a:t>
            </a:r>
            <a:endParaRPr lang="en-US" sz="3600" dirty="0">
              <a:ea typeface="Calibri" panose="020F0502020204030204" pitchFamily="34" charset="0"/>
              <a:cs typeface="Times New Roman" panose="02020603050405020304" pitchFamily="18" charset="0"/>
            </a:endParaRPr>
          </a:p>
          <a:p>
            <a:pPr lvl="1">
              <a:spcBef>
                <a:spcPts val="0"/>
              </a:spcBef>
            </a:pPr>
            <a:r>
              <a:rPr lang="en-US" sz="3200" dirty="0">
                <a:solidFill>
                  <a:srgbClr val="002060"/>
                </a:solidFill>
              </a:rPr>
              <a:t>Medical &amp; Biological Vision</a:t>
            </a:r>
          </a:p>
        </p:txBody>
      </p:sp>
      <p:sp>
        <p:nvSpPr>
          <p:cNvPr id="5" name="Content Placeholder 2">
            <a:extLst>
              <a:ext uri="{FF2B5EF4-FFF2-40B4-BE49-F238E27FC236}">
                <a16:creationId xmlns:a16="http://schemas.microsoft.com/office/drawing/2014/main" id="{A73E7F95-D0DB-0AA9-C459-BAAFF6F944B5}"/>
              </a:ext>
            </a:extLst>
          </p:cNvPr>
          <p:cNvSpPr txBox="1">
            <a:spLocks/>
          </p:cNvSpPr>
          <p:nvPr/>
        </p:nvSpPr>
        <p:spPr>
          <a:xfrm>
            <a:off x="614917" y="4449257"/>
            <a:ext cx="10515600" cy="16359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rgbClr val="0B0284"/>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rgbClr val="0B0284"/>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0B0284"/>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3600" u="sng" dirty="0"/>
              <a:t>Level – 3 Sub-Topics</a:t>
            </a:r>
          </a:p>
          <a:p>
            <a:pPr marL="690563">
              <a:spcBef>
                <a:spcPts val="0"/>
              </a:spcBef>
            </a:pPr>
            <a:r>
              <a:rPr lang="en-US" dirty="0"/>
              <a:t>Object (cells, RBC, etc.) Counting  </a:t>
            </a:r>
          </a:p>
          <a:p>
            <a:pPr marL="690563">
              <a:spcBef>
                <a:spcPts val="0"/>
              </a:spcBef>
            </a:pPr>
            <a:r>
              <a:rPr lang="en-US" dirty="0"/>
              <a:t>Platelet Counting</a:t>
            </a:r>
          </a:p>
          <a:p>
            <a:pPr>
              <a:spcBef>
                <a:spcPts val="0"/>
              </a:spcBef>
            </a:pPr>
            <a:endParaRPr lang="en-US" dirty="0"/>
          </a:p>
        </p:txBody>
      </p:sp>
      <p:sp>
        <p:nvSpPr>
          <p:cNvPr id="6" name="Slide Number Placeholder 5">
            <a:extLst>
              <a:ext uri="{FF2B5EF4-FFF2-40B4-BE49-F238E27FC236}">
                <a16:creationId xmlns:a16="http://schemas.microsoft.com/office/drawing/2014/main" id="{24C3F6F4-53C4-4A06-39F0-52B19AD52EF6}"/>
              </a:ext>
            </a:extLst>
          </p:cNvPr>
          <p:cNvSpPr>
            <a:spLocks noGrp="1"/>
          </p:cNvSpPr>
          <p:nvPr>
            <p:ph type="sldNum" sz="quarter" idx="12"/>
          </p:nvPr>
        </p:nvSpPr>
        <p:spPr/>
        <p:txBody>
          <a:bodyPr/>
          <a:lstStyle/>
          <a:p>
            <a:fld id="{282F3A7B-122C-48AD-B234-0FF0A8B2C0FC}" type="slidenum">
              <a:rPr lang="en-US" smtClean="0"/>
              <a:pPr/>
              <a:t>23</a:t>
            </a:fld>
            <a:endParaRPr lang="en-US" dirty="0"/>
          </a:p>
        </p:txBody>
      </p:sp>
    </p:spTree>
    <p:extLst>
      <p:ext uri="{BB962C8B-B14F-4D97-AF65-F5344CB8AC3E}">
        <p14:creationId xmlns:p14="http://schemas.microsoft.com/office/powerpoint/2010/main" val="348095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D746-5BA7-3AFB-53FA-5067BE81E90A}"/>
              </a:ext>
            </a:extLst>
          </p:cNvPr>
          <p:cNvSpPr>
            <a:spLocks noGrp="1"/>
          </p:cNvSpPr>
          <p:nvPr>
            <p:ph type="title"/>
          </p:nvPr>
        </p:nvSpPr>
        <p:spPr/>
        <p:txBody>
          <a:bodyPr/>
          <a:lstStyle/>
          <a:p>
            <a:r>
              <a:rPr lang="en-US" dirty="0"/>
              <a:t>Intro the topic notes</a:t>
            </a:r>
          </a:p>
        </p:txBody>
      </p:sp>
      <p:sp>
        <p:nvSpPr>
          <p:cNvPr id="3" name="Content Placeholder 2">
            <a:extLst>
              <a:ext uri="{FF2B5EF4-FFF2-40B4-BE49-F238E27FC236}">
                <a16:creationId xmlns:a16="http://schemas.microsoft.com/office/drawing/2014/main" id="{93B442C0-7D3B-924E-57A0-9BD19A65BDA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094D319-C10B-6307-AB89-58353F36901A}"/>
              </a:ext>
            </a:extLst>
          </p:cNvPr>
          <p:cNvSpPr>
            <a:spLocks noGrp="1"/>
          </p:cNvSpPr>
          <p:nvPr>
            <p:ph type="sldNum" sz="quarter" idx="12"/>
          </p:nvPr>
        </p:nvSpPr>
        <p:spPr/>
        <p:txBody>
          <a:bodyPr/>
          <a:lstStyle/>
          <a:p>
            <a:fld id="{282F3A7B-122C-48AD-B234-0FF0A8B2C0FC}" type="slidenum">
              <a:rPr lang="en-US" smtClean="0"/>
              <a:pPr/>
              <a:t>24</a:t>
            </a:fld>
            <a:endParaRPr lang="en-US" dirty="0"/>
          </a:p>
        </p:txBody>
      </p:sp>
    </p:spTree>
    <p:extLst>
      <p:ext uri="{BB962C8B-B14F-4D97-AF65-F5344CB8AC3E}">
        <p14:creationId xmlns:p14="http://schemas.microsoft.com/office/powerpoint/2010/main" val="941084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8766-EF15-D6E0-A186-A0B259A59B1A}"/>
              </a:ext>
            </a:extLst>
          </p:cNvPr>
          <p:cNvSpPr>
            <a:spLocks noGrp="1"/>
          </p:cNvSpPr>
          <p:nvPr>
            <p:ph type="title"/>
          </p:nvPr>
        </p:nvSpPr>
        <p:spPr>
          <a:xfrm>
            <a:off x="0" y="0"/>
            <a:ext cx="12192000" cy="1020726"/>
          </a:xfrm>
        </p:spPr>
        <p:txBody>
          <a:bodyPr>
            <a:noAutofit/>
          </a:bodyPr>
          <a:lstStyle/>
          <a:p>
            <a:pPr marL="182880"/>
            <a:r>
              <a:rPr lang="en-US" dirty="0">
                <a:solidFill>
                  <a:srgbClr val="FF0000"/>
                </a:solidFill>
              </a:rPr>
              <a:t>Tasks to Complete: </a:t>
            </a:r>
          </a:p>
        </p:txBody>
      </p:sp>
      <p:sp>
        <p:nvSpPr>
          <p:cNvPr id="3" name="Content Placeholder 2">
            <a:extLst>
              <a:ext uri="{FF2B5EF4-FFF2-40B4-BE49-F238E27FC236}">
                <a16:creationId xmlns:a16="http://schemas.microsoft.com/office/drawing/2014/main" id="{9669932B-8FEA-6B50-F9F4-0B68C1C915F8}"/>
              </a:ext>
            </a:extLst>
          </p:cNvPr>
          <p:cNvSpPr>
            <a:spLocks noGrp="1"/>
          </p:cNvSpPr>
          <p:nvPr>
            <p:ph idx="1"/>
          </p:nvPr>
        </p:nvSpPr>
        <p:spPr>
          <a:xfrm>
            <a:off x="620716" y="1020726"/>
            <a:ext cx="10515600" cy="5798129"/>
          </a:xfrm>
        </p:spPr>
        <p:txBody>
          <a:bodyPr>
            <a:normAutofit fontScale="85000" lnSpcReduction="20000"/>
          </a:bodyPr>
          <a:lstStyle/>
          <a:p>
            <a:pPr marL="228600" marR="0" lvl="3">
              <a:lnSpc>
                <a:spcPct val="120000"/>
              </a:lnSpc>
              <a:spcBef>
                <a:spcPts val="0"/>
              </a:spcBef>
              <a:spcAft>
                <a:spcPts val="300"/>
              </a:spcAft>
            </a:pPr>
            <a:r>
              <a:rPr lang="en-US" sz="3500" u="sng" dirty="0"/>
              <a:t>Research to Complete:</a:t>
            </a:r>
          </a:p>
          <a:p>
            <a:pPr marL="1143000" lvl="5">
              <a:lnSpc>
                <a:spcPct val="120000"/>
              </a:lnSpc>
              <a:spcBef>
                <a:spcPts val="0"/>
              </a:spcBef>
              <a:spcAft>
                <a:spcPts val="300"/>
              </a:spcAft>
            </a:pPr>
            <a:r>
              <a:rPr lang="en-US" sz="2400" dirty="0"/>
              <a:t>Define “Platelet Count”</a:t>
            </a:r>
          </a:p>
          <a:p>
            <a:pPr marL="1600200" lvl="6">
              <a:lnSpc>
                <a:spcPct val="120000"/>
              </a:lnSpc>
              <a:spcBef>
                <a:spcPts val="0"/>
              </a:spcBef>
              <a:spcAft>
                <a:spcPts val="300"/>
              </a:spcAft>
            </a:pPr>
            <a:r>
              <a:rPr lang="en-US" sz="2400" dirty="0"/>
              <a:t>What is the accuracy &amp; time standard to meet?</a:t>
            </a:r>
          </a:p>
          <a:p>
            <a:pPr marL="1600200" lvl="6">
              <a:lnSpc>
                <a:spcPct val="120000"/>
              </a:lnSpc>
              <a:spcBef>
                <a:spcPts val="0"/>
              </a:spcBef>
              <a:spcAft>
                <a:spcPts val="300"/>
              </a:spcAft>
            </a:pPr>
            <a:r>
              <a:rPr lang="en-US" sz="2400" dirty="0"/>
              <a:t>What are the steps for doing a platelet count?</a:t>
            </a:r>
          </a:p>
          <a:p>
            <a:pPr marL="1600200" lvl="6">
              <a:lnSpc>
                <a:spcPct val="120000"/>
              </a:lnSpc>
              <a:spcBef>
                <a:spcPts val="0"/>
              </a:spcBef>
              <a:spcAft>
                <a:spcPts val="300"/>
              </a:spcAft>
            </a:pPr>
            <a:r>
              <a:rPr lang="en-US" sz="2400" dirty="0"/>
              <a:t>Identify the device requirements (i.e. devices needed)</a:t>
            </a:r>
          </a:p>
          <a:p>
            <a:pPr marL="2057400" lvl="7">
              <a:lnSpc>
                <a:spcPct val="120000"/>
              </a:lnSpc>
              <a:spcBef>
                <a:spcPts val="0"/>
              </a:spcBef>
              <a:spcAft>
                <a:spcPts val="300"/>
              </a:spcAft>
            </a:pPr>
            <a:r>
              <a:rPr lang="en-US" sz="2400" dirty="0"/>
              <a:t>Include Current Readily Available Medical Device Cost</a:t>
            </a:r>
          </a:p>
          <a:p>
            <a:pPr marL="2514600" lvl="8">
              <a:lnSpc>
                <a:spcPct val="120000"/>
              </a:lnSpc>
              <a:spcBef>
                <a:spcPts val="0"/>
              </a:spcBef>
              <a:spcAft>
                <a:spcPts val="300"/>
              </a:spcAft>
            </a:pPr>
            <a:r>
              <a:rPr lang="en-US" sz="2400" dirty="0"/>
              <a:t>Capabilities</a:t>
            </a:r>
          </a:p>
          <a:p>
            <a:pPr marL="2514600" lvl="8">
              <a:lnSpc>
                <a:spcPct val="120000"/>
              </a:lnSpc>
              <a:spcBef>
                <a:spcPts val="0"/>
              </a:spcBef>
              <a:spcAft>
                <a:spcPts val="300"/>
              </a:spcAft>
            </a:pPr>
            <a:r>
              <a:rPr lang="en-US" sz="2400" dirty="0"/>
              <a:t>Initial Cost of Device</a:t>
            </a:r>
          </a:p>
          <a:p>
            <a:pPr marL="2514600" lvl="8">
              <a:lnSpc>
                <a:spcPct val="120000"/>
              </a:lnSpc>
              <a:spcBef>
                <a:spcPts val="0"/>
              </a:spcBef>
              <a:spcAft>
                <a:spcPts val="300"/>
              </a:spcAft>
            </a:pPr>
            <a:r>
              <a:rPr lang="en-US" sz="2400" dirty="0"/>
              <a:t>Cost per Test Performed</a:t>
            </a:r>
          </a:p>
          <a:p>
            <a:pPr marL="2057400" lvl="7">
              <a:lnSpc>
                <a:spcPct val="120000"/>
              </a:lnSpc>
              <a:spcBef>
                <a:spcPts val="0"/>
              </a:spcBef>
              <a:spcAft>
                <a:spcPts val="300"/>
              </a:spcAft>
            </a:pPr>
            <a:r>
              <a:rPr lang="en-US" sz="2400" dirty="0"/>
              <a:t>Identify the “true” requirements for a COTS solution</a:t>
            </a:r>
          </a:p>
          <a:p>
            <a:pPr marL="1143000" lvl="5">
              <a:lnSpc>
                <a:spcPct val="120000"/>
              </a:lnSpc>
              <a:spcBef>
                <a:spcPts val="0"/>
              </a:spcBef>
              <a:spcAft>
                <a:spcPts val="300"/>
              </a:spcAft>
            </a:pPr>
            <a:r>
              <a:rPr lang="en-US" sz="2400" dirty="0"/>
              <a:t>Identify A.I. concepts to utilize</a:t>
            </a:r>
          </a:p>
          <a:p>
            <a:pPr marL="228600" marR="0" lvl="3">
              <a:lnSpc>
                <a:spcPct val="120000"/>
              </a:lnSpc>
              <a:spcBef>
                <a:spcPts val="0"/>
              </a:spcBef>
              <a:spcAft>
                <a:spcPts val="300"/>
              </a:spcAft>
            </a:pPr>
            <a:r>
              <a:rPr lang="en-US" sz="3500" u="sng" dirty="0"/>
              <a:t>Write the code to put it all together</a:t>
            </a:r>
          </a:p>
          <a:p>
            <a:pPr>
              <a:lnSpc>
                <a:spcPct val="120000"/>
              </a:lnSpc>
              <a:spcBef>
                <a:spcPts val="0"/>
              </a:spcBef>
              <a:spcAft>
                <a:spcPts val="300"/>
              </a:spcAft>
            </a:pPr>
            <a:r>
              <a:rPr lang="en-US" sz="3500" u="sng" dirty="0"/>
              <a:t>Reformat &amp; Finish PPT Slide Deck</a:t>
            </a:r>
          </a:p>
          <a:p>
            <a:pPr>
              <a:lnSpc>
                <a:spcPct val="120000"/>
              </a:lnSpc>
              <a:spcBef>
                <a:spcPts val="0"/>
              </a:spcBef>
              <a:spcAft>
                <a:spcPts val="300"/>
              </a:spcAft>
            </a:pPr>
            <a:r>
              <a:rPr lang="en-US" sz="3500" u="sng" dirty="0"/>
              <a:t>Record &amp; Submit Presentation</a:t>
            </a:r>
          </a:p>
        </p:txBody>
      </p:sp>
      <p:sp>
        <p:nvSpPr>
          <p:cNvPr id="4" name="Slide Number Placeholder 3">
            <a:extLst>
              <a:ext uri="{FF2B5EF4-FFF2-40B4-BE49-F238E27FC236}">
                <a16:creationId xmlns:a16="http://schemas.microsoft.com/office/drawing/2014/main" id="{38597ECD-59F2-254F-BA0D-FE514EFB73A3}"/>
              </a:ext>
            </a:extLst>
          </p:cNvPr>
          <p:cNvSpPr>
            <a:spLocks noGrp="1"/>
          </p:cNvSpPr>
          <p:nvPr>
            <p:ph type="sldNum" sz="quarter" idx="12"/>
          </p:nvPr>
        </p:nvSpPr>
        <p:spPr/>
        <p:txBody>
          <a:bodyPr/>
          <a:lstStyle/>
          <a:p>
            <a:fld id="{282F3A7B-122C-48AD-B234-0FF0A8B2C0FC}" type="slidenum">
              <a:rPr lang="en-US" smtClean="0"/>
              <a:pPr/>
              <a:t>25</a:t>
            </a:fld>
            <a:endParaRPr lang="en-US" dirty="0"/>
          </a:p>
        </p:txBody>
      </p:sp>
    </p:spTree>
    <p:extLst>
      <p:ext uri="{BB962C8B-B14F-4D97-AF65-F5344CB8AC3E}">
        <p14:creationId xmlns:p14="http://schemas.microsoft.com/office/powerpoint/2010/main" val="508594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0" y="0"/>
            <a:ext cx="12188952" cy="1010093"/>
          </a:xfrm>
        </p:spPr>
        <p:txBody>
          <a:bodyPr>
            <a:normAutofit/>
          </a:bodyPr>
          <a:lstStyle/>
          <a:p>
            <a:pPr marL="365760"/>
            <a:r>
              <a:rPr lang="en-US" dirty="0"/>
              <a:t>Raspberry Pi </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idx="1"/>
          </p:nvPr>
        </p:nvSpPr>
        <p:spPr>
          <a:xfrm>
            <a:off x="614916" y="1010093"/>
            <a:ext cx="10515600" cy="4351338"/>
          </a:xfrm>
        </p:spPr>
        <p:txBody>
          <a:bodyPr>
            <a:normAutofit fontScale="62500" lnSpcReduction="20000"/>
          </a:bodyPr>
          <a:lstStyle/>
          <a:p>
            <a:r>
              <a:rPr lang="en-US" dirty="0"/>
              <a:t>Prices have been increased by the Raspberry Pi company. It doesn’t explain everything, but the official price for a Raspberry Pi has climbed up a bit. For example, a Raspberry Pi 4 with 2 GB is now $45 vs $35 in 2021.</a:t>
            </a:r>
          </a:p>
          <a:p>
            <a:r>
              <a:rPr lang="en-US" dirty="0"/>
              <a:t>Demand increased. The Raspberry Pi is becoming more and more popular, which is a good thing but also adds some tension to the supply chain. Resellers seeing this increase in sales can be tempted to increase their price (and that’s what they did).</a:t>
            </a:r>
          </a:p>
          <a:p>
            <a:r>
              <a:rPr lang="en-US" dirty="0"/>
              <a:t>Supply chain constraints. Following major events in the world (pandemic, war, etc.), the supply chain has been exposed to many challenges. And as for any “smart” devices, getting chips has become harder than ever.</a:t>
            </a:r>
          </a:p>
          <a:p>
            <a:r>
              <a:rPr lang="en-US" dirty="0"/>
              <a:t>Prices have been increased by the Raspberry Pi company. It doesn’t explain everything, but the official price for a Raspberry Pi has climbed up a bit. For example, a Raspberry Pi 4 with 2 GB is now $45 vs $35 in 2021.</a:t>
            </a:r>
          </a:p>
          <a:p>
            <a:r>
              <a:rPr lang="en-US" dirty="0"/>
              <a:t>Demand increased. The Raspberry Pi is becoming more and more popular, which is a good thing but also adds some tension to the supply chain. Resellers seeing this increase in sales can be tempted to increase their price (and that’s what they did).</a:t>
            </a:r>
          </a:p>
          <a:p>
            <a:r>
              <a:rPr lang="en-US" dirty="0"/>
              <a:t>Supply chain constraints. Following major events in the world (pandemic, war, etc.), the supply chain has been exposed to many challenges. And as for any “smart” devices, getting chips has become harder than ever.</a:t>
            </a:r>
          </a:p>
          <a:p>
            <a:endParaRPr lang="en-US" dirty="0"/>
          </a:p>
        </p:txBody>
      </p:sp>
      <p:sp>
        <p:nvSpPr>
          <p:cNvPr id="4" name="Slide Number Placeholder 3">
            <a:extLst>
              <a:ext uri="{FF2B5EF4-FFF2-40B4-BE49-F238E27FC236}">
                <a16:creationId xmlns:a16="http://schemas.microsoft.com/office/drawing/2014/main" id="{1F5B0D47-FEE8-B182-656B-7C138E599AE2}"/>
              </a:ext>
            </a:extLst>
          </p:cNvPr>
          <p:cNvSpPr>
            <a:spLocks noGrp="1"/>
          </p:cNvSpPr>
          <p:nvPr>
            <p:ph type="sldNum" sz="quarter" idx="12"/>
          </p:nvPr>
        </p:nvSpPr>
        <p:spPr/>
        <p:txBody>
          <a:bodyPr/>
          <a:lstStyle/>
          <a:p>
            <a:fld id="{282F3A7B-122C-48AD-B234-0FF0A8B2C0FC}" type="slidenum">
              <a:rPr lang="en-US" smtClean="0"/>
              <a:pPr/>
              <a:t>26</a:t>
            </a:fld>
            <a:endParaRPr lang="en-US" dirty="0"/>
          </a:p>
        </p:txBody>
      </p:sp>
    </p:spTree>
    <p:extLst>
      <p:ext uri="{BB962C8B-B14F-4D97-AF65-F5344CB8AC3E}">
        <p14:creationId xmlns:p14="http://schemas.microsoft.com/office/powerpoint/2010/main" val="1384055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60EB-FD90-190A-8F5E-B762B3E80834}"/>
              </a:ext>
            </a:extLst>
          </p:cNvPr>
          <p:cNvSpPr>
            <a:spLocks noGrp="1"/>
          </p:cNvSpPr>
          <p:nvPr>
            <p:ph type="title"/>
          </p:nvPr>
        </p:nvSpPr>
        <p:spPr>
          <a:xfrm>
            <a:off x="3048" y="-1"/>
            <a:ext cx="12188952" cy="1010093"/>
          </a:xfrm>
        </p:spPr>
        <p:txBody>
          <a:bodyPr/>
          <a:lstStyle/>
          <a:p>
            <a:pPr marL="365760"/>
            <a:r>
              <a:rPr lang="en-US" dirty="0"/>
              <a:t>Background Research requirements: </a:t>
            </a:r>
          </a:p>
        </p:txBody>
      </p:sp>
      <p:sp>
        <p:nvSpPr>
          <p:cNvPr id="3" name="Content Placeholder 2">
            <a:extLst>
              <a:ext uri="{FF2B5EF4-FFF2-40B4-BE49-F238E27FC236}">
                <a16:creationId xmlns:a16="http://schemas.microsoft.com/office/drawing/2014/main" id="{650DC639-5E02-926C-2E4E-6DBF535C1605}"/>
              </a:ext>
            </a:extLst>
          </p:cNvPr>
          <p:cNvSpPr>
            <a:spLocks noGrp="1"/>
          </p:cNvSpPr>
          <p:nvPr>
            <p:ph idx="1"/>
          </p:nvPr>
        </p:nvSpPr>
        <p:spPr>
          <a:xfrm>
            <a:off x="636182" y="1010092"/>
            <a:ext cx="10515600" cy="5225143"/>
          </a:xfrm>
        </p:spPr>
        <p:txBody>
          <a:bodyPr>
            <a:normAutofit/>
          </a:bodyPr>
          <a:lstStyle/>
          <a:p>
            <a:pPr marL="0" indent="0">
              <a:buNone/>
            </a:pPr>
            <a:r>
              <a:rPr lang="en-US" dirty="0"/>
              <a:t>Briefly explain the 9 papers:</a:t>
            </a:r>
          </a:p>
          <a:p>
            <a:r>
              <a:rPr lang="en-US" dirty="0"/>
              <a:t>What papers did we find?</a:t>
            </a:r>
          </a:p>
          <a:p>
            <a:r>
              <a:rPr lang="en-US" dirty="0"/>
              <a:t>What other people have done to solve this problem</a:t>
            </a:r>
          </a:p>
          <a:p>
            <a:r>
              <a:rPr lang="en-US" dirty="0"/>
              <a:t>10 to 15 seconds </a:t>
            </a:r>
          </a:p>
          <a:p>
            <a:r>
              <a:rPr lang="en-US" dirty="0"/>
              <a:t>Don’t go into detail for each and every paper</a:t>
            </a:r>
          </a:p>
          <a:p>
            <a:r>
              <a:rPr lang="en-US" dirty="0"/>
              <a:t>Go over one paper in detail:</a:t>
            </a:r>
          </a:p>
          <a:p>
            <a:pPr lvl="1"/>
            <a:r>
              <a:rPr lang="en-US" dirty="0"/>
              <a:t>That is the next part of the research we are doing</a:t>
            </a:r>
          </a:p>
          <a:p>
            <a:pPr lvl="1"/>
            <a:r>
              <a:rPr lang="en-US" dirty="0"/>
              <a:t>May or may not have that part</a:t>
            </a:r>
          </a:p>
          <a:p>
            <a:pPr lvl="1"/>
            <a:r>
              <a:rPr lang="en-US" dirty="0"/>
              <a:t>But you can basically say this is one paper that you have figured out that you’re going to go into detail after this</a:t>
            </a:r>
          </a:p>
          <a:p>
            <a:endParaRPr lang="en-US" dirty="0"/>
          </a:p>
        </p:txBody>
      </p:sp>
      <p:sp>
        <p:nvSpPr>
          <p:cNvPr id="4" name="Slide Number Placeholder 3">
            <a:extLst>
              <a:ext uri="{FF2B5EF4-FFF2-40B4-BE49-F238E27FC236}">
                <a16:creationId xmlns:a16="http://schemas.microsoft.com/office/drawing/2014/main" id="{99F1FD9A-78DB-72B2-2E2B-0011A9E24380}"/>
              </a:ext>
            </a:extLst>
          </p:cNvPr>
          <p:cNvSpPr>
            <a:spLocks noGrp="1"/>
          </p:cNvSpPr>
          <p:nvPr>
            <p:ph type="sldNum" sz="quarter" idx="12"/>
          </p:nvPr>
        </p:nvSpPr>
        <p:spPr/>
        <p:txBody>
          <a:bodyPr/>
          <a:lstStyle/>
          <a:p>
            <a:fld id="{282F3A7B-122C-48AD-B234-0FF0A8B2C0FC}" type="slidenum">
              <a:rPr lang="en-US" smtClean="0"/>
              <a:pPr/>
              <a:t>27</a:t>
            </a:fld>
            <a:endParaRPr lang="en-US" dirty="0"/>
          </a:p>
        </p:txBody>
      </p:sp>
    </p:spTree>
    <p:extLst>
      <p:ext uri="{BB962C8B-B14F-4D97-AF65-F5344CB8AC3E}">
        <p14:creationId xmlns:p14="http://schemas.microsoft.com/office/powerpoint/2010/main" val="2750987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15C44-A45A-DB24-0F86-5D69BD3EDED2}"/>
              </a:ext>
            </a:extLst>
          </p:cNvPr>
          <p:cNvPicPr>
            <a:picLocks noChangeAspect="1"/>
          </p:cNvPicPr>
          <p:nvPr/>
        </p:nvPicPr>
        <p:blipFill>
          <a:blip r:embed="rId3"/>
          <a:stretch>
            <a:fillRect/>
          </a:stretch>
        </p:blipFill>
        <p:spPr>
          <a:xfrm>
            <a:off x="1075824" y="122320"/>
            <a:ext cx="8572500" cy="2667000"/>
          </a:xfrm>
          <a:prstGeom prst="rect">
            <a:avLst/>
          </a:prstGeom>
        </p:spPr>
      </p:pic>
      <p:pic>
        <p:nvPicPr>
          <p:cNvPr id="3" name="Picture 2">
            <a:extLst>
              <a:ext uri="{FF2B5EF4-FFF2-40B4-BE49-F238E27FC236}">
                <a16:creationId xmlns:a16="http://schemas.microsoft.com/office/drawing/2014/main" id="{95B01262-1297-0DDC-8A4E-D4601E5C11A6}"/>
              </a:ext>
            </a:extLst>
          </p:cNvPr>
          <p:cNvPicPr>
            <a:picLocks noChangeAspect="1"/>
          </p:cNvPicPr>
          <p:nvPr/>
        </p:nvPicPr>
        <p:blipFill>
          <a:blip r:embed="rId4"/>
          <a:stretch>
            <a:fillRect/>
          </a:stretch>
        </p:blipFill>
        <p:spPr>
          <a:xfrm>
            <a:off x="762000" y="2953753"/>
            <a:ext cx="11430000" cy="3505200"/>
          </a:xfrm>
          <a:prstGeom prst="rect">
            <a:avLst/>
          </a:prstGeom>
        </p:spPr>
      </p:pic>
      <p:sp>
        <p:nvSpPr>
          <p:cNvPr id="4" name="Slide Number Placeholder 3">
            <a:extLst>
              <a:ext uri="{FF2B5EF4-FFF2-40B4-BE49-F238E27FC236}">
                <a16:creationId xmlns:a16="http://schemas.microsoft.com/office/drawing/2014/main" id="{7518D353-0628-C5A8-1DF9-C8A3191FF86D}"/>
              </a:ext>
            </a:extLst>
          </p:cNvPr>
          <p:cNvSpPr>
            <a:spLocks noGrp="1"/>
          </p:cNvSpPr>
          <p:nvPr>
            <p:ph type="sldNum" sz="quarter" idx="12"/>
          </p:nvPr>
        </p:nvSpPr>
        <p:spPr/>
        <p:txBody>
          <a:bodyPr/>
          <a:lstStyle/>
          <a:p>
            <a:fld id="{282F3A7B-122C-48AD-B234-0FF0A8B2C0FC}" type="slidenum">
              <a:rPr lang="en-US" smtClean="0"/>
              <a:pPr/>
              <a:t>28</a:t>
            </a:fld>
            <a:endParaRPr lang="en-US" dirty="0"/>
          </a:p>
        </p:txBody>
      </p:sp>
    </p:spTree>
    <p:extLst>
      <p:ext uri="{BB962C8B-B14F-4D97-AF65-F5344CB8AC3E}">
        <p14:creationId xmlns:p14="http://schemas.microsoft.com/office/powerpoint/2010/main" val="1008515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47F2B-4306-0D8B-A80A-4FADE7368CCC}"/>
              </a:ext>
            </a:extLst>
          </p:cNvPr>
          <p:cNvPicPr>
            <a:picLocks noChangeAspect="1"/>
          </p:cNvPicPr>
          <p:nvPr/>
        </p:nvPicPr>
        <p:blipFill>
          <a:blip r:embed="rId3"/>
          <a:stretch>
            <a:fillRect/>
          </a:stretch>
        </p:blipFill>
        <p:spPr>
          <a:xfrm>
            <a:off x="2287002" y="3607469"/>
            <a:ext cx="8572500" cy="2667000"/>
          </a:xfrm>
          <a:prstGeom prst="rect">
            <a:avLst/>
          </a:prstGeom>
        </p:spPr>
      </p:pic>
      <p:pic>
        <p:nvPicPr>
          <p:cNvPr id="4" name="Picture 3">
            <a:extLst>
              <a:ext uri="{FF2B5EF4-FFF2-40B4-BE49-F238E27FC236}">
                <a16:creationId xmlns:a16="http://schemas.microsoft.com/office/drawing/2014/main" id="{7E9E4D47-90E2-04A5-B57E-0229FB386D94}"/>
              </a:ext>
            </a:extLst>
          </p:cNvPr>
          <p:cNvPicPr>
            <a:picLocks noChangeAspect="1"/>
          </p:cNvPicPr>
          <p:nvPr/>
        </p:nvPicPr>
        <p:blipFill>
          <a:blip r:embed="rId4"/>
          <a:stretch>
            <a:fillRect/>
          </a:stretch>
        </p:blipFill>
        <p:spPr>
          <a:xfrm>
            <a:off x="1677403" y="554956"/>
            <a:ext cx="8572500" cy="2695575"/>
          </a:xfrm>
          <a:prstGeom prst="rect">
            <a:avLst/>
          </a:prstGeom>
        </p:spPr>
      </p:pic>
      <p:sp>
        <p:nvSpPr>
          <p:cNvPr id="2" name="Slide Number Placeholder 1">
            <a:extLst>
              <a:ext uri="{FF2B5EF4-FFF2-40B4-BE49-F238E27FC236}">
                <a16:creationId xmlns:a16="http://schemas.microsoft.com/office/drawing/2014/main" id="{301BF589-66B1-95C9-0B05-85197302B37C}"/>
              </a:ext>
            </a:extLst>
          </p:cNvPr>
          <p:cNvSpPr>
            <a:spLocks noGrp="1"/>
          </p:cNvSpPr>
          <p:nvPr>
            <p:ph type="sldNum" sz="quarter" idx="12"/>
          </p:nvPr>
        </p:nvSpPr>
        <p:spPr/>
        <p:txBody>
          <a:bodyPr/>
          <a:lstStyle/>
          <a:p>
            <a:fld id="{282F3A7B-122C-48AD-B234-0FF0A8B2C0FC}" type="slidenum">
              <a:rPr lang="en-US" smtClean="0"/>
              <a:pPr/>
              <a:t>29</a:t>
            </a:fld>
            <a:endParaRPr lang="en-US" dirty="0"/>
          </a:p>
        </p:txBody>
      </p:sp>
    </p:spTree>
    <p:extLst>
      <p:ext uri="{BB962C8B-B14F-4D97-AF65-F5344CB8AC3E}">
        <p14:creationId xmlns:p14="http://schemas.microsoft.com/office/powerpoint/2010/main" val="3491692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close up of a flower&#10;&#10;Description automatically generated with low confidence">
            <a:extLst>
              <a:ext uri="{FF2B5EF4-FFF2-40B4-BE49-F238E27FC236}">
                <a16:creationId xmlns:a16="http://schemas.microsoft.com/office/drawing/2014/main" id="{61C621F9-E071-F2B0-2FE3-6C86DBCAEF6E}"/>
              </a:ext>
            </a:extLst>
          </p:cNvPr>
          <p:cNvPicPr>
            <a:picLocks noGrp="1" noChangeAspect="1"/>
          </p:cNvPicPr>
          <p:nvPr>
            <p:ph idx="4294967295"/>
          </p:nvPr>
        </p:nvPicPr>
        <p:blipFill rotWithShape="1">
          <a:blip r:embed="rId3"/>
          <a:srcRect t="10951" b="14791"/>
          <a:stretch/>
        </p:blipFill>
        <p:spPr>
          <a:xfrm>
            <a:off x="-3047" y="10"/>
            <a:ext cx="12191999" cy="6857990"/>
          </a:xfrm>
          <a:prstGeom prst="rect">
            <a:avLst/>
          </a:prstGeom>
        </p:spPr>
      </p:pic>
      <p:sp>
        <p:nvSpPr>
          <p:cNvPr id="21"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97318E88-6C8E-9B33-956D-89BE8534A40D}"/>
              </a:ext>
            </a:extLst>
          </p:cNvPr>
          <p:cNvSpPr>
            <a:spLocks noGrp="1"/>
          </p:cNvSpPr>
          <p:nvPr>
            <p:ph type="ctrTitle"/>
          </p:nvPr>
        </p:nvSpPr>
        <p:spPr>
          <a:xfrm>
            <a:off x="-1" y="323850"/>
            <a:ext cx="12188951" cy="3886215"/>
          </a:xfrm>
          <a:effectLst>
            <a:outerShdw blurRad="50800" dist="38100" dir="2700000" algn="tl" rotWithShape="0">
              <a:prstClr val="black">
                <a:alpha val="40000"/>
              </a:prstClr>
            </a:outerShdw>
          </a:effectLst>
        </p:spPr>
        <p:txBody>
          <a:bodyPr>
            <a:noAutofit/>
          </a:bodyPr>
          <a:lstStyle/>
          <a:p>
            <a:pPr>
              <a:lnSpc>
                <a:spcPct val="100000"/>
              </a:lnSpc>
            </a:pPr>
            <a:r>
              <a:rPr lang="en-US" sz="6600" dirty="0">
                <a:solidFill>
                  <a:srgbClr val="FFFFFF"/>
                </a:solidFill>
              </a:rPr>
              <a:t>“Counting the Little Buggers”</a:t>
            </a:r>
            <a:br>
              <a:rPr lang="en-US" dirty="0">
                <a:solidFill>
                  <a:srgbClr val="FFFFFF"/>
                </a:solidFill>
              </a:rPr>
            </a:br>
            <a:r>
              <a:rPr lang="en-US" i="1" dirty="0">
                <a:solidFill>
                  <a:srgbClr val="FFFFFF"/>
                </a:solidFill>
              </a:rPr>
              <a:t>or</a:t>
            </a:r>
            <a:br>
              <a:rPr lang="en-US" dirty="0">
                <a:solidFill>
                  <a:srgbClr val="FFFFFF"/>
                </a:solidFill>
              </a:rPr>
            </a:br>
            <a:r>
              <a:rPr lang="en-US" dirty="0">
                <a:solidFill>
                  <a:srgbClr val="FFFFFF"/>
                </a:solidFill>
              </a:rPr>
              <a:t>Designing an A.I. that Inexpensively &amp; Accurately Counts Blood Platelets</a:t>
            </a:r>
          </a:p>
        </p:txBody>
      </p:sp>
      <p:sp>
        <p:nvSpPr>
          <p:cNvPr id="6" name="Subtitle 5">
            <a:extLst>
              <a:ext uri="{FF2B5EF4-FFF2-40B4-BE49-F238E27FC236}">
                <a16:creationId xmlns:a16="http://schemas.microsoft.com/office/drawing/2014/main" id="{1DBBE624-E0DB-719F-824C-832DE34FFBE0}"/>
              </a:ext>
            </a:extLst>
          </p:cNvPr>
          <p:cNvSpPr>
            <a:spLocks noGrp="1"/>
          </p:cNvSpPr>
          <p:nvPr>
            <p:ph type="subTitle" idx="1"/>
          </p:nvPr>
        </p:nvSpPr>
        <p:spPr>
          <a:xfrm>
            <a:off x="553156" y="4210065"/>
            <a:ext cx="11119555" cy="2322385"/>
          </a:xfrm>
          <a:effectLst>
            <a:outerShdw blurRad="50800" dist="38100" dir="2700000" algn="tl" rotWithShape="0">
              <a:prstClr val="black">
                <a:alpha val="40000"/>
              </a:prstClr>
            </a:outerShdw>
          </a:effectLst>
        </p:spPr>
        <p:txBody>
          <a:bodyPr>
            <a:normAutofit lnSpcReduction="10000"/>
          </a:bodyPr>
          <a:lstStyle/>
          <a:p>
            <a:pPr marL="30163" marR="182880" indent="25400">
              <a:lnSpc>
                <a:spcPct val="110000"/>
              </a:lnSpc>
              <a:spcBef>
                <a:spcPts val="0"/>
              </a:spcBef>
              <a:spcAft>
                <a:spcPts val="0"/>
              </a:spcAft>
              <a:tabLst>
                <a:tab pos="8920163" algn="l"/>
              </a:tabLst>
            </a:pPr>
            <a:r>
              <a:rPr lang="en-US" sz="2800" b="1" u="sng" dirty="0">
                <a:solidFill>
                  <a:srgbClr val="FFFFFF"/>
                </a:solidFill>
              </a:rPr>
              <a:t>CS 3793 (Fall 2022) – A.I. Research Project Team 15 Members:</a:t>
            </a:r>
          </a:p>
          <a:p>
            <a:pPr>
              <a:lnSpc>
                <a:spcPct val="110000"/>
              </a:lnSpc>
            </a:pPr>
            <a:r>
              <a:rPr lang="en-US" sz="2800" b="1" dirty="0">
                <a:solidFill>
                  <a:srgbClr val="FFFFFF"/>
                </a:solidFill>
              </a:rPr>
              <a:t>John Weaver</a:t>
            </a:r>
          </a:p>
          <a:p>
            <a:pPr>
              <a:lnSpc>
                <a:spcPct val="110000"/>
              </a:lnSpc>
            </a:pPr>
            <a:r>
              <a:rPr lang="en-US" sz="2800" b="1" dirty="0">
                <a:solidFill>
                  <a:srgbClr val="FFFFFF"/>
                </a:solidFill>
              </a:rPr>
              <a:t>Brian van Vlymen</a:t>
            </a:r>
          </a:p>
          <a:p>
            <a:pPr>
              <a:lnSpc>
                <a:spcPct val="110000"/>
              </a:lnSpc>
            </a:pPr>
            <a:r>
              <a:rPr lang="en-US" sz="2800" b="1" dirty="0">
                <a:solidFill>
                  <a:srgbClr val="FFFFFF"/>
                </a:solidFill>
              </a:rPr>
              <a:t>Chris Ayala</a:t>
            </a:r>
          </a:p>
          <a:p>
            <a:endParaRPr lang="en-US" dirty="0">
              <a:solidFill>
                <a:srgbClr val="FFFFFF"/>
              </a:solidFill>
            </a:endParaRPr>
          </a:p>
        </p:txBody>
      </p:sp>
    </p:spTree>
    <p:extLst>
      <p:ext uri="{BB962C8B-B14F-4D97-AF65-F5344CB8AC3E}">
        <p14:creationId xmlns:p14="http://schemas.microsoft.com/office/powerpoint/2010/main" val="2831782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8D39C4-C01D-DAFA-9687-CF5307A6E92A}"/>
              </a:ext>
            </a:extLst>
          </p:cNvPr>
          <p:cNvPicPr>
            <a:picLocks noChangeAspect="1"/>
          </p:cNvPicPr>
          <p:nvPr/>
        </p:nvPicPr>
        <p:blipFill>
          <a:blip r:embed="rId3"/>
          <a:stretch>
            <a:fillRect/>
          </a:stretch>
        </p:blipFill>
        <p:spPr>
          <a:xfrm>
            <a:off x="1172076" y="655721"/>
            <a:ext cx="8572500" cy="2667000"/>
          </a:xfrm>
          <a:prstGeom prst="rect">
            <a:avLst/>
          </a:prstGeom>
        </p:spPr>
      </p:pic>
      <p:pic>
        <p:nvPicPr>
          <p:cNvPr id="4" name="Picture 3">
            <a:extLst>
              <a:ext uri="{FF2B5EF4-FFF2-40B4-BE49-F238E27FC236}">
                <a16:creationId xmlns:a16="http://schemas.microsoft.com/office/drawing/2014/main" id="{F2FB7F3E-3F7A-0ED1-4338-1BDE8974F109}"/>
              </a:ext>
            </a:extLst>
          </p:cNvPr>
          <p:cNvPicPr>
            <a:picLocks noChangeAspect="1"/>
          </p:cNvPicPr>
          <p:nvPr/>
        </p:nvPicPr>
        <p:blipFill>
          <a:blip r:embed="rId4"/>
          <a:stretch>
            <a:fillRect/>
          </a:stretch>
        </p:blipFill>
        <p:spPr>
          <a:xfrm>
            <a:off x="1974182" y="3535279"/>
            <a:ext cx="8572500" cy="2667000"/>
          </a:xfrm>
          <a:prstGeom prst="rect">
            <a:avLst/>
          </a:prstGeom>
        </p:spPr>
      </p:pic>
      <p:sp>
        <p:nvSpPr>
          <p:cNvPr id="2" name="Slide Number Placeholder 1">
            <a:extLst>
              <a:ext uri="{FF2B5EF4-FFF2-40B4-BE49-F238E27FC236}">
                <a16:creationId xmlns:a16="http://schemas.microsoft.com/office/drawing/2014/main" id="{7B0B43AC-FA94-9C26-2964-95D3A36263AF}"/>
              </a:ext>
            </a:extLst>
          </p:cNvPr>
          <p:cNvSpPr>
            <a:spLocks noGrp="1"/>
          </p:cNvSpPr>
          <p:nvPr>
            <p:ph type="sldNum" sz="quarter" idx="12"/>
          </p:nvPr>
        </p:nvSpPr>
        <p:spPr/>
        <p:txBody>
          <a:bodyPr/>
          <a:lstStyle/>
          <a:p>
            <a:fld id="{282F3A7B-122C-48AD-B234-0FF0A8B2C0FC}" type="slidenum">
              <a:rPr lang="en-US" smtClean="0"/>
              <a:pPr/>
              <a:t>30</a:t>
            </a:fld>
            <a:endParaRPr lang="en-US" dirty="0"/>
          </a:p>
        </p:txBody>
      </p:sp>
    </p:spTree>
    <p:extLst>
      <p:ext uri="{BB962C8B-B14F-4D97-AF65-F5344CB8AC3E}">
        <p14:creationId xmlns:p14="http://schemas.microsoft.com/office/powerpoint/2010/main" val="397805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F60CF6-993E-5B19-A353-B40A7F9E06BB}"/>
              </a:ext>
            </a:extLst>
          </p:cNvPr>
          <p:cNvPicPr>
            <a:picLocks noChangeAspect="1"/>
          </p:cNvPicPr>
          <p:nvPr/>
        </p:nvPicPr>
        <p:blipFill>
          <a:blip r:embed="rId3"/>
          <a:stretch>
            <a:fillRect/>
          </a:stretch>
        </p:blipFill>
        <p:spPr>
          <a:xfrm>
            <a:off x="402054" y="2382252"/>
            <a:ext cx="8572500" cy="2667000"/>
          </a:xfrm>
          <a:prstGeom prst="rect">
            <a:avLst/>
          </a:prstGeom>
        </p:spPr>
      </p:pic>
      <p:pic>
        <p:nvPicPr>
          <p:cNvPr id="4" name="Picture 3">
            <a:extLst>
              <a:ext uri="{FF2B5EF4-FFF2-40B4-BE49-F238E27FC236}">
                <a16:creationId xmlns:a16="http://schemas.microsoft.com/office/drawing/2014/main" id="{688ABB00-A1C6-E4F3-1932-77CAEA65B4F7}"/>
              </a:ext>
            </a:extLst>
          </p:cNvPr>
          <p:cNvPicPr>
            <a:picLocks noChangeAspect="1"/>
          </p:cNvPicPr>
          <p:nvPr/>
        </p:nvPicPr>
        <p:blipFill>
          <a:blip r:embed="rId4"/>
          <a:stretch>
            <a:fillRect/>
          </a:stretch>
        </p:blipFill>
        <p:spPr>
          <a:xfrm>
            <a:off x="3619500" y="4191000"/>
            <a:ext cx="8572500" cy="2667000"/>
          </a:xfrm>
          <a:prstGeom prst="rect">
            <a:avLst/>
          </a:prstGeom>
        </p:spPr>
      </p:pic>
      <p:sp>
        <p:nvSpPr>
          <p:cNvPr id="5" name="Slide Number Placeholder 4">
            <a:extLst>
              <a:ext uri="{FF2B5EF4-FFF2-40B4-BE49-F238E27FC236}">
                <a16:creationId xmlns:a16="http://schemas.microsoft.com/office/drawing/2014/main" id="{BE5DE4E2-7F8E-8F66-F628-26662E037557}"/>
              </a:ext>
            </a:extLst>
          </p:cNvPr>
          <p:cNvSpPr>
            <a:spLocks noGrp="1"/>
          </p:cNvSpPr>
          <p:nvPr>
            <p:ph type="sldNum" sz="quarter" idx="12"/>
          </p:nvPr>
        </p:nvSpPr>
        <p:spPr/>
        <p:txBody>
          <a:bodyPr/>
          <a:lstStyle/>
          <a:p>
            <a:fld id="{282F3A7B-122C-48AD-B234-0FF0A8B2C0FC}" type="slidenum">
              <a:rPr lang="en-US" smtClean="0"/>
              <a:pPr/>
              <a:t>31</a:t>
            </a:fld>
            <a:endParaRPr lang="en-US" dirty="0"/>
          </a:p>
        </p:txBody>
      </p:sp>
    </p:spTree>
    <p:extLst>
      <p:ext uri="{BB962C8B-B14F-4D97-AF65-F5344CB8AC3E}">
        <p14:creationId xmlns:p14="http://schemas.microsoft.com/office/powerpoint/2010/main" val="1488125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FF8E5A-6B48-3AC7-0D62-D95591288DDB}"/>
              </a:ext>
            </a:extLst>
          </p:cNvPr>
          <p:cNvSpPr>
            <a:spLocks noGrp="1"/>
          </p:cNvSpPr>
          <p:nvPr>
            <p:ph type="sldNum" sz="quarter" idx="12"/>
          </p:nvPr>
        </p:nvSpPr>
        <p:spPr/>
        <p:txBody>
          <a:bodyPr/>
          <a:lstStyle/>
          <a:p>
            <a:fld id="{282F3A7B-122C-48AD-B234-0FF0A8B2C0FC}" type="slidenum">
              <a:rPr lang="en-US" smtClean="0"/>
              <a:pPr/>
              <a:t>32</a:t>
            </a:fld>
            <a:endParaRPr lang="en-US" dirty="0"/>
          </a:p>
        </p:txBody>
      </p:sp>
    </p:spTree>
    <p:extLst>
      <p:ext uri="{BB962C8B-B14F-4D97-AF65-F5344CB8AC3E}">
        <p14:creationId xmlns:p14="http://schemas.microsoft.com/office/powerpoint/2010/main" val="46920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35E54D8-54F0-1025-85FA-91B1965FDCB0}"/>
              </a:ext>
            </a:extLst>
          </p:cNvPr>
          <p:cNvSpPr>
            <a:spLocks noGrp="1"/>
          </p:cNvSpPr>
          <p:nvPr>
            <p:ph type="title"/>
          </p:nvPr>
        </p:nvSpPr>
        <p:spPr>
          <a:xfrm>
            <a:off x="0" y="0"/>
            <a:ext cx="12188952" cy="1010093"/>
          </a:xfrm>
        </p:spPr>
        <p:txBody>
          <a:bodyPr>
            <a:normAutofit/>
          </a:bodyPr>
          <a:lstStyle/>
          <a:p>
            <a:pPr marL="365760"/>
            <a:r>
              <a:rPr lang="en-US" dirty="0"/>
              <a:t>The Topic:</a:t>
            </a:r>
          </a:p>
        </p:txBody>
      </p:sp>
      <p:sp>
        <p:nvSpPr>
          <p:cNvPr id="8" name="Content Placeholder 2">
            <a:extLst>
              <a:ext uri="{FF2B5EF4-FFF2-40B4-BE49-F238E27FC236}">
                <a16:creationId xmlns:a16="http://schemas.microsoft.com/office/drawing/2014/main" id="{DDFA99C4-75B6-91D4-81AE-535B535DED98}"/>
              </a:ext>
            </a:extLst>
          </p:cNvPr>
          <p:cNvSpPr txBox="1">
            <a:spLocks/>
          </p:cNvSpPr>
          <p:nvPr/>
        </p:nvSpPr>
        <p:spPr>
          <a:xfrm>
            <a:off x="614917" y="999460"/>
            <a:ext cx="10534346" cy="5449466"/>
          </a:xfrm>
          <a:prstGeom prst="rect">
            <a:avLst/>
          </a:prstGeom>
          <a:solidFill>
            <a:schemeClr val="accent4">
              <a:lumMod val="20000"/>
              <a:lumOff val="80000"/>
              <a:alpha val="24000"/>
            </a:schemeClr>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rgbClr val="0B0284"/>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rgbClr val="0B0284"/>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0B0284"/>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Blood is life</a:t>
            </a:r>
          </a:p>
          <a:p>
            <a:r>
              <a:rPr lang="en-US" dirty="0"/>
              <a:t>Physicians need to analyze blood components</a:t>
            </a:r>
          </a:p>
          <a:p>
            <a:r>
              <a:rPr lang="en-US" dirty="0"/>
              <a:t>Hematology analyzers count &amp; characterize blood cells</a:t>
            </a:r>
          </a:p>
          <a:p>
            <a:r>
              <a:rPr lang="en-US" dirty="0"/>
              <a:t>Basic analyzers: </a:t>
            </a:r>
          </a:p>
          <a:p>
            <a:pPr lvl="1"/>
            <a:r>
              <a:rPr lang="en-US" dirty="0"/>
              <a:t>Complete blood count (CBC) </a:t>
            </a:r>
          </a:p>
          <a:p>
            <a:pPr lvl="1"/>
            <a:r>
              <a:rPr lang="en-US" dirty="0"/>
              <a:t>3-part differential white blood cell (WBC) count </a:t>
            </a:r>
          </a:p>
          <a:p>
            <a:r>
              <a:rPr lang="en-US" dirty="0"/>
              <a:t>Sophisticated analyzers:</a:t>
            </a:r>
          </a:p>
          <a:p>
            <a:pPr lvl="1"/>
            <a:r>
              <a:rPr lang="en-US" dirty="0"/>
              <a:t>Measure cell morphology</a:t>
            </a:r>
          </a:p>
          <a:p>
            <a:pPr lvl="1"/>
            <a:r>
              <a:rPr lang="en-US" dirty="0"/>
              <a:t>Detect small cell populations </a:t>
            </a:r>
          </a:p>
          <a:p>
            <a:pPr lvl="1"/>
            <a:r>
              <a:rPr lang="en-US" dirty="0"/>
              <a:t>Diagnose rare blood conditions</a:t>
            </a:r>
          </a:p>
          <a:p>
            <a:endParaRPr lang="en-US" dirty="0"/>
          </a:p>
          <a:p>
            <a:endParaRPr lang="en-US" dirty="0"/>
          </a:p>
          <a:p>
            <a:endParaRPr lang="en-US" dirty="0"/>
          </a:p>
        </p:txBody>
      </p:sp>
      <p:sp>
        <p:nvSpPr>
          <p:cNvPr id="11" name="Slide Number Placeholder 10">
            <a:extLst>
              <a:ext uri="{FF2B5EF4-FFF2-40B4-BE49-F238E27FC236}">
                <a16:creationId xmlns:a16="http://schemas.microsoft.com/office/drawing/2014/main" id="{86DA2773-B539-57C3-440C-3F8F79F8C57D}"/>
              </a:ext>
            </a:extLst>
          </p:cNvPr>
          <p:cNvSpPr>
            <a:spLocks noGrp="1"/>
          </p:cNvSpPr>
          <p:nvPr>
            <p:ph type="sldNum" sz="quarter" idx="12"/>
          </p:nvPr>
        </p:nvSpPr>
        <p:spPr/>
        <p:txBody>
          <a:bodyPr/>
          <a:lstStyle/>
          <a:p>
            <a:fld id="{282F3A7B-122C-48AD-B234-0FF0A8B2C0FC}" type="slidenum">
              <a:rPr lang="en-US" smtClean="0"/>
              <a:pPr/>
              <a:t>4</a:t>
            </a:fld>
            <a:endParaRPr lang="en-US" dirty="0"/>
          </a:p>
        </p:txBody>
      </p:sp>
    </p:spTree>
    <p:extLst>
      <p:ext uri="{BB962C8B-B14F-4D97-AF65-F5344CB8AC3E}">
        <p14:creationId xmlns:p14="http://schemas.microsoft.com/office/powerpoint/2010/main" val="1625425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DFA99C4-75B6-91D4-81AE-535B535DED98}"/>
              </a:ext>
            </a:extLst>
          </p:cNvPr>
          <p:cNvSpPr txBox="1">
            <a:spLocks/>
          </p:cNvSpPr>
          <p:nvPr/>
        </p:nvSpPr>
        <p:spPr>
          <a:xfrm>
            <a:off x="614917" y="999460"/>
            <a:ext cx="10534346" cy="5449466"/>
          </a:xfrm>
          <a:prstGeom prst="rect">
            <a:avLst/>
          </a:prstGeom>
          <a:solidFill>
            <a:schemeClr val="accent4">
              <a:lumMod val="20000"/>
              <a:lumOff val="80000"/>
              <a:alpha val="24000"/>
            </a:schemeClr>
          </a:solidFill>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rgbClr val="0B0284"/>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rgbClr val="0B0284"/>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0B0284"/>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Electrical impedance</a:t>
            </a:r>
          </a:p>
          <a:p>
            <a:pPr lvl="1"/>
            <a:r>
              <a:rPr lang="en-US" dirty="0"/>
              <a:t>Most common</a:t>
            </a:r>
          </a:p>
          <a:p>
            <a:pPr lvl="1"/>
            <a:r>
              <a:rPr lang="en-US" dirty="0"/>
              <a:t>Whole blood is passed between 2 electrodes</a:t>
            </a:r>
          </a:p>
          <a:p>
            <a:pPr lvl="1"/>
            <a:r>
              <a:rPr lang="en-US" dirty="0"/>
              <a:t>One cell at a time</a:t>
            </a:r>
          </a:p>
          <a:p>
            <a:pPr lvl="1"/>
            <a:r>
              <a:rPr lang="en-US" dirty="0"/>
              <a:t>The change in impedance is proportional to cell volume</a:t>
            </a:r>
          </a:p>
          <a:p>
            <a:r>
              <a:rPr lang="en-US" dirty="0"/>
              <a:t>Laser flow cytometry is </a:t>
            </a:r>
          </a:p>
          <a:p>
            <a:pPr lvl="1"/>
            <a:r>
              <a:rPr lang="en-US" dirty="0"/>
              <a:t>more expensive, but returns more detail</a:t>
            </a:r>
          </a:p>
          <a:p>
            <a:pPr lvl="1"/>
            <a:r>
              <a:rPr lang="en-US" dirty="0"/>
              <a:t>single-cell stream passes through a laser beam. </a:t>
            </a:r>
          </a:p>
          <a:p>
            <a:pPr lvl="1"/>
            <a:r>
              <a:rPr lang="en-US" dirty="0"/>
              <a:t>The absorbance &amp; scattered light are measured at multiple angles </a:t>
            </a:r>
          </a:p>
          <a:p>
            <a:r>
              <a:rPr lang="en-US" dirty="0"/>
              <a:t>Fluorescent flow cytometry</a:t>
            </a:r>
          </a:p>
          <a:p>
            <a:pPr lvl="1"/>
            <a:r>
              <a:rPr lang="en-US" dirty="0"/>
              <a:t>Fluorescent reagents added</a:t>
            </a:r>
          </a:p>
          <a:p>
            <a:pPr lvl="1"/>
            <a:r>
              <a:rPr lang="en-US" dirty="0"/>
              <a:t>Used to measure specific cell populations</a:t>
            </a:r>
          </a:p>
        </p:txBody>
      </p:sp>
      <p:pic>
        <p:nvPicPr>
          <p:cNvPr id="4" name="Content Placeholder 3">
            <a:extLst>
              <a:ext uri="{FF2B5EF4-FFF2-40B4-BE49-F238E27FC236}">
                <a16:creationId xmlns:a16="http://schemas.microsoft.com/office/drawing/2014/main" id="{A1831081-C558-CB8B-1535-A4278490D5E6}"/>
              </a:ext>
            </a:extLst>
          </p:cNvPr>
          <p:cNvPicPr>
            <a:picLocks noGrp="1" noChangeAspect="1"/>
          </p:cNvPicPr>
          <p:nvPr>
            <p:ph idx="1"/>
          </p:nvPr>
        </p:nvPicPr>
        <p:blipFill rotWithShape="1">
          <a:blip r:embed="rId3"/>
          <a:srcRect t="2754" b="839"/>
          <a:stretch/>
        </p:blipFill>
        <p:spPr>
          <a:xfrm>
            <a:off x="614917" y="798172"/>
            <a:ext cx="10106525" cy="5923303"/>
          </a:xfrm>
          <a:prstGeom prst="rect">
            <a:avLst/>
          </a:prstGeom>
          <a:ln w="25400">
            <a:solidFill>
              <a:srgbClr val="0B0284"/>
            </a:solidFill>
          </a:ln>
        </p:spPr>
      </p:pic>
      <p:sp>
        <p:nvSpPr>
          <p:cNvPr id="6" name="Title 1">
            <a:extLst>
              <a:ext uri="{FF2B5EF4-FFF2-40B4-BE49-F238E27FC236}">
                <a16:creationId xmlns:a16="http://schemas.microsoft.com/office/drawing/2014/main" id="{A35E54D8-54F0-1025-85FA-91B1965FDCB0}"/>
              </a:ext>
            </a:extLst>
          </p:cNvPr>
          <p:cNvSpPr>
            <a:spLocks noGrp="1"/>
          </p:cNvSpPr>
          <p:nvPr>
            <p:ph type="title"/>
          </p:nvPr>
        </p:nvSpPr>
        <p:spPr>
          <a:xfrm>
            <a:off x="0" y="0"/>
            <a:ext cx="12188952" cy="1010093"/>
          </a:xfrm>
        </p:spPr>
        <p:txBody>
          <a:bodyPr>
            <a:normAutofit/>
          </a:bodyPr>
          <a:lstStyle/>
          <a:p>
            <a:pPr marL="365760"/>
            <a:r>
              <a:rPr lang="en-US" dirty="0"/>
              <a:t>Top 3 Physical Technologies Used</a:t>
            </a:r>
          </a:p>
        </p:txBody>
      </p:sp>
      <p:sp>
        <p:nvSpPr>
          <p:cNvPr id="2" name="Slide Number Placeholder 1">
            <a:extLst>
              <a:ext uri="{FF2B5EF4-FFF2-40B4-BE49-F238E27FC236}">
                <a16:creationId xmlns:a16="http://schemas.microsoft.com/office/drawing/2014/main" id="{E55929FE-8007-6896-F8E2-CD393C6F0970}"/>
              </a:ext>
            </a:extLst>
          </p:cNvPr>
          <p:cNvSpPr>
            <a:spLocks noGrp="1"/>
          </p:cNvSpPr>
          <p:nvPr>
            <p:ph type="sldNum" sz="quarter" idx="12"/>
          </p:nvPr>
        </p:nvSpPr>
        <p:spPr/>
        <p:txBody>
          <a:bodyPr/>
          <a:lstStyle/>
          <a:p>
            <a:fld id="{282F3A7B-122C-48AD-B234-0FF0A8B2C0FC}" type="slidenum">
              <a:rPr lang="en-US" smtClean="0"/>
              <a:pPr/>
              <a:t>5</a:t>
            </a:fld>
            <a:endParaRPr lang="en-US" dirty="0"/>
          </a:p>
        </p:txBody>
      </p:sp>
    </p:spTree>
    <p:extLst>
      <p:ext uri="{BB962C8B-B14F-4D97-AF65-F5344CB8AC3E}">
        <p14:creationId xmlns:p14="http://schemas.microsoft.com/office/powerpoint/2010/main" val="170683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A81F92-3EB8-D41F-A60F-44C06DF1DE18}"/>
              </a:ext>
            </a:extLst>
          </p:cNvPr>
          <p:cNvPicPr>
            <a:picLocks noGrp="1" noChangeAspect="1"/>
          </p:cNvPicPr>
          <p:nvPr>
            <p:ph idx="1"/>
          </p:nvPr>
        </p:nvPicPr>
        <p:blipFill rotWithShape="1">
          <a:blip r:embed="rId3"/>
          <a:srcRect l="14746" r="16405"/>
          <a:stretch/>
        </p:blipFill>
        <p:spPr>
          <a:xfrm>
            <a:off x="6545179" y="1568952"/>
            <a:ext cx="5325979" cy="4351338"/>
          </a:xfrm>
          <a:prstGeom prst="rect">
            <a:avLst/>
          </a:prstGeom>
          <a:ln w="25400">
            <a:solidFill>
              <a:srgbClr val="0B0284"/>
            </a:solidFill>
          </a:ln>
        </p:spPr>
      </p:pic>
      <p:sp>
        <p:nvSpPr>
          <p:cNvPr id="5" name="Title 1">
            <a:extLst>
              <a:ext uri="{FF2B5EF4-FFF2-40B4-BE49-F238E27FC236}">
                <a16:creationId xmlns:a16="http://schemas.microsoft.com/office/drawing/2014/main" id="{201DE28A-1AB7-3EFB-BBF6-15FE742D89CD}"/>
              </a:ext>
            </a:extLst>
          </p:cNvPr>
          <p:cNvSpPr>
            <a:spLocks noGrp="1"/>
          </p:cNvSpPr>
          <p:nvPr>
            <p:ph type="title"/>
          </p:nvPr>
        </p:nvSpPr>
        <p:spPr>
          <a:xfrm>
            <a:off x="0" y="0"/>
            <a:ext cx="12188952" cy="1010093"/>
          </a:xfrm>
        </p:spPr>
        <p:txBody>
          <a:bodyPr>
            <a:normAutofit/>
          </a:bodyPr>
          <a:lstStyle/>
          <a:p>
            <a:pPr marL="365760"/>
            <a:r>
              <a:rPr lang="en-US" dirty="0"/>
              <a:t>The Problem:</a:t>
            </a:r>
          </a:p>
        </p:txBody>
      </p:sp>
      <p:pic>
        <p:nvPicPr>
          <p:cNvPr id="6" name="Picture 2">
            <a:extLst>
              <a:ext uri="{FF2B5EF4-FFF2-40B4-BE49-F238E27FC236}">
                <a16:creationId xmlns:a16="http://schemas.microsoft.com/office/drawing/2014/main" id="{60A0894A-3915-1B8F-A64B-EAA4EFEBE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0516" y="2047776"/>
            <a:ext cx="3086100" cy="3099877"/>
          </a:xfrm>
          <a:prstGeom prst="rect">
            <a:avLst/>
          </a:prstGeom>
          <a:noFill/>
          <a:ln w="25400">
            <a:solidFill>
              <a:srgbClr val="0B0284"/>
            </a:solidFill>
          </a:ln>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B0B8EAD-2D8B-F1DF-002C-D97E3CADDB74}"/>
              </a:ext>
            </a:extLst>
          </p:cNvPr>
          <p:cNvSpPr txBox="1">
            <a:spLocks/>
          </p:cNvSpPr>
          <p:nvPr/>
        </p:nvSpPr>
        <p:spPr>
          <a:xfrm>
            <a:off x="629435" y="1010093"/>
            <a:ext cx="5481083" cy="55992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rgbClr val="0B0284"/>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rgbClr val="0B0284"/>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rgbClr val="0B0284"/>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rgbClr val="0B028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Cost</a:t>
            </a:r>
          </a:p>
          <a:p>
            <a:pPr lvl="1"/>
            <a:r>
              <a:rPr lang="en-US" sz="3200" dirty="0"/>
              <a:t>This ADVIA 360</a:t>
            </a:r>
          </a:p>
          <a:p>
            <a:pPr lvl="1"/>
            <a:r>
              <a:rPr lang="en-US" sz="3200" dirty="0"/>
              <a:t>$13,000</a:t>
            </a:r>
          </a:p>
          <a:p>
            <a:pPr lvl="1"/>
            <a:r>
              <a:rPr lang="en-US" sz="3200" dirty="0"/>
              <a:t>Others: $20,000 &amp; up</a:t>
            </a:r>
          </a:p>
          <a:p>
            <a:r>
              <a:rPr lang="en-US" sz="3600" dirty="0"/>
              <a:t>Size</a:t>
            </a:r>
          </a:p>
          <a:p>
            <a:r>
              <a:rPr lang="en-US" sz="3600" dirty="0"/>
              <a:t>Weight</a:t>
            </a:r>
          </a:p>
          <a:p>
            <a:r>
              <a:rPr lang="en-US" sz="3600" dirty="0"/>
              <a:t>Complexity</a:t>
            </a:r>
          </a:p>
          <a:p>
            <a:r>
              <a:rPr lang="en-US" sz="3600" dirty="0"/>
              <a:t>Maintenance</a:t>
            </a:r>
          </a:p>
          <a:p>
            <a:r>
              <a:rPr lang="en-US" sz="3600" dirty="0"/>
              <a:t>Lack of portability</a:t>
            </a:r>
          </a:p>
        </p:txBody>
      </p:sp>
      <p:sp>
        <p:nvSpPr>
          <p:cNvPr id="9" name="Slide Number Placeholder 8">
            <a:extLst>
              <a:ext uri="{FF2B5EF4-FFF2-40B4-BE49-F238E27FC236}">
                <a16:creationId xmlns:a16="http://schemas.microsoft.com/office/drawing/2014/main" id="{5AF95C8E-4157-C7C6-8F3C-8916BC875BA3}"/>
              </a:ext>
            </a:extLst>
          </p:cNvPr>
          <p:cNvSpPr>
            <a:spLocks noGrp="1"/>
          </p:cNvSpPr>
          <p:nvPr>
            <p:ph type="sldNum" sz="quarter" idx="12"/>
          </p:nvPr>
        </p:nvSpPr>
        <p:spPr/>
        <p:txBody>
          <a:bodyPr/>
          <a:lstStyle/>
          <a:p>
            <a:fld id="{282F3A7B-122C-48AD-B234-0FF0A8B2C0FC}" type="slidenum">
              <a:rPr lang="en-US" smtClean="0"/>
              <a:pPr/>
              <a:t>6</a:t>
            </a:fld>
            <a:endParaRPr lang="en-US" dirty="0"/>
          </a:p>
        </p:txBody>
      </p:sp>
    </p:spTree>
    <p:extLst>
      <p:ext uri="{BB962C8B-B14F-4D97-AF65-F5344CB8AC3E}">
        <p14:creationId xmlns:p14="http://schemas.microsoft.com/office/powerpoint/2010/main" val="391227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9A20C7-7B90-0AD7-3827-9374A832140B}"/>
              </a:ext>
            </a:extLst>
          </p:cNvPr>
          <p:cNvPicPr>
            <a:picLocks noChangeAspect="1"/>
          </p:cNvPicPr>
          <p:nvPr/>
        </p:nvPicPr>
        <p:blipFill>
          <a:blip r:embed="rId3"/>
          <a:stretch>
            <a:fillRect/>
          </a:stretch>
        </p:blipFill>
        <p:spPr>
          <a:xfrm>
            <a:off x="3619501" y="0"/>
            <a:ext cx="8572500" cy="6858000"/>
          </a:xfrm>
          <a:prstGeom prst="rect">
            <a:avLst/>
          </a:prstGeom>
        </p:spPr>
      </p:pic>
      <p:sp>
        <p:nvSpPr>
          <p:cNvPr id="4" name="Content Placeholder 2">
            <a:extLst>
              <a:ext uri="{FF2B5EF4-FFF2-40B4-BE49-F238E27FC236}">
                <a16:creationId xmlns:a16="http://schemas.microsoft.com/office/drawing/2014/main" id="{373EB444-DA30-617E-3994-5A5C952D3CAB}"/>
              </a:ext>
            </a:extLst>
          </p:cNvPr>
          <p:cNvSpPr>
            <a:spLocks noGrp="1"/>
          </p:cNvSpPr>
          <p:nvPr>
            <p:ph idx="1"/>
          </p:nvPr>
        </p:nvSpPr>
        <p:spPr>
          <a:xfrm>
            <a:off x="624440" y="272716"/>
            <a:ext cx="6482213" cy="5163254"/>
          </a:xfrm>
        </p:spPr>
        <p:txBody>
          <a:bodyPr>
            <a:normAutofit lnSpcReduction="10000"/>
          </a:bodyPr>
          <a:lstStyle/>
          <a:p>
            <a:pPr>
              <a:lnSpc>
                <a:spcPct val="100000"/>
              </a:lnSpc>
            </a:pPr>
            <a:r>
              <a:rPr lang="en-US" sz="3600" b="1" dirty="0">
                <a:solidFill>
                  <a:srgbClr val="2308C8"/>
                </a:solidFill>
              </a:rPr>
              <a:t>Red Blood Cells </a:t>
            </a:r>
            <a:endParaRPr lang="en-US" sz="3200" dirty="0">
              <a:solidFill>
                <a:srgbClr val="2308C8"/>
              </a:solidFill>
            </a:endParaRPr>
          </a:p>
          <a:p>
            <a:pPr lvl="1">
              <a:lnSpc>
                <a:spcPct val="100000"/>
              </a:lnSpc>
            </a:pPr>
            <a:r>
              <a:rPr lang="en-US" sz="3200" dirty="0">
                <a:solidFill>
                  <a:srgbClr val="2308C8"/>
                </a:solidFill>
              </a:rPr>
              <a:t>Transport Oxygen &amp; CO2</a:t>
            </a:r>
          </a:p>
          <a:p>
            <a:pPr lvl="1">
              <a:lnSpc>
                <a:spcPct val="100000"/>
              </a:lnSpc>
            </a:pPr>
            <a:r>
              <a:rPr lang="en-US" sz="3200" dirty="0">
                <a:solidFill>
                  <a:srgbClr val="2308C8"/>
                </a:solidFill>
              </a:rPr>
              <a:t>RBCs </a:t>
            </a:r>
          </a:p>
          <a:p>
            <a:pPr>
              <a:lnSpc>
                <a:spcPct val="100000"/>
              </a:lnSpc>
            </a:pPr>
            <a:r>
              <a:rPr lang="en-US" sz="3600" b="1" dirty="0">
                <a:solidFill>
                  <a:srgbClr val="2308C8"/>
                </a:solidFill>
              </a:rPr>
              <a:t>White Blood Cells </a:t>
            </a:r>
            <a:endParaRPr lang="en-US" sz="3200" b="1" dirty="0">
              <a:solidFill>
                <a:srgbClr val="2308C8"/>
              </a:solidFill>
            </a:endParaRPr>
          </a:p>
          <a:p>
            <a:pPr lvl="1">
              <a:lnSpc>
                <a:spcPct val="100000"/>
              </a:lnSpc>
            </a:pPr>
            <a:r>
              <a:rPr lang="en-US" sz="3200" dirty="0">
                <a:solidFill>
                  <a:srgbClr val="2308C8"/>
                </a:solidFill>
              </a:rPr>
              <a:t> Defense against infection</a:t>
            </a:r>
          </a:p>
          <a:p>
            <a:pPr lvl="1">
              <a:lnSpc>
                <a:spcPct val="100000"/>
              </a:lnSpc>
            </a:pPr>
            <a:r>
              <a:rPr lang="en-US" sz="3200" dirty="0">
                <a:solidFill>
                  <a:srgbClr val="2308C8"/>
                </a:solidFill>
              </a:rPr>
              <a:t>WBCs</a:t>
            </a:r>
          </a:p>
          <a:p>
            <a:pPr>
              <a:lnSpc>
                <a:spcPct val="100000"/>
              </a:lnSpc>
            </a:pPr>
            <a:r>
              <a:rPr lang="en-US" sz="3600" b="1" dirty="0">
                <a:solidFill>
                  <a:srgbClr val="2308C8"/>
                </a:solidFill>
              </a:rPr>
              <a:t>Platelets</a:t>
            </a:r>
          </a:p>
          <a:p>
            <a:pPr lvl="1">
              <a:lnSpc>
                <a:spcPct val="100000"/>
              </a:lnSpc>
            </a:pPr>
            <a:r>
              <a:rPr lang="en-US" sz="3200" dirty="0">
                <a:solidFill>
                  <a:srgbClr val="2308C8"/>
                </a:solidFill>
              </a:rPr>
              <a:t>Blood vessel repair</a:t>
            </a:r>
          </a:p>
          <a:p>
            <a:pPr lvl="1">
              <a:lnSpc>
                <a:spcPct val="100000"/>
              </a:lnSpc>
            </a:pPr>
            <a:r>
              <a:rPr lang="en-US" sz="3200" dirty="0">
                <a:solidFill>
                  <a:srgbClr val="2308C8"/>
                </a:solidFill>
              </a:rPr>
              <a:t>Thrombocytes</a:t>
            </a:r>
          </a:p>
        </p:txBody>
      </p:sp>
      <p:sp>
        <p:nvSpPr>
          <p:cNvPr id="6" name="Slide Number Placeholder 5">
            <a:extLst>
              <a:ext uri="{FF2B5EF4-FFF2-40B4-BE49-F238E27FC236}">
                <a16:creationId xmlns:a16="http://schemas.microsoft.com/office/drawing/2014/main" id="{469EFE81-29B8-93B9-B0D5-4A0C6B5732CD}"/>
              </a:ext>
            </a:extLst>
          </p:cNvPr>
          <p:cNvSpPr>
            <a:spLocks noGrp="1"/>
          </p:cNvSpPr>
          <p:nvPr>
            <p:ph type="sldNum" sz="quarter" idx="12"/>
          </p:nvPr>
        </p:nvSpPr>
        <p:spPr/>
        <p:txBody>
          <a:bodyPr/>
          <a:lstStyle/>
          <a:p>
            <a:fld id="{282F3A7B-122C-48AD-B234-0FF0A8B2C0FC}" type="slidenum">
              <a:rPr lang="en-US" smtClean="0"/>
              <a:pPr/>
              <a:t>7</a:t>
            </a:fld>
            <a:endParaRPr lang="en-US" dirty="0"/>
          </a:p>
        </p:txBody>
      </p:sp>
    </p:spTree>
    <p:extLst>
      <p:ext uri="{BB962C8B-B14F-4D97-AF65-F5344CB8AC3E}">
        <p14:creationId xmlns:p14="http://schemas.microsoft.com/office/powerpoint/2010/main" val="252893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Content Placeholder 3">
            <a:extLst>
              <a:ext uri="{FF2B5EF4-FFF2-40B4-BE49-F238E27FC236}">
                <a16:creationId xmlns:a16="http://schemas.microsoft.com/office/drawing/2014/main" id="{989E08B5-73ED-F913-78A1-9EDC2D93F33B}"/>
              </a:ext>
            </a:extLst>
          </p:cNvPr>
          <p:cNvPicPr>
            <a:picLocks noGrp="1" noChangeAspect="1"/>
          </p:cNvPicPr>
          <p:nvPr>
            <p:ph idx="1"/>
          </p:nvPr>
        </p:nvPicPr>
        <p:blipFill rotWithShape="1">
          <a:blip r:embed="rId3"/>
          <a:srcRect l="10149" r="12987"/>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Arrow: Right 4">
            <a:extLst>
              <a:ext uri="{FF2B5EF4-FFF2-40B4-BE49-F238E27FC236}">
                <a16:creationId xmlns:a16="http://schemas.microsoft.com/office/drawing/2014/main" id="{6ACB3458-69AE-3256-94C7-FD05EF6898F4}"/>
              </a:ext>
            </a:extLst>
          </p:cNvPr>
          <p:cNvSpPr/>
          <p:nvPr/>
        </p:nvSpPr>
        <p:spPr>
          <a:xfrm>
            <a:off x="3782961" y="2573593"/>
            <a:ext cx="936523" cy="37608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598DF0CE-91C1-BB99-822E-BE049EEE46FD}"/>
              </a:ext>
            </a:extLst>
          </p:cNvPr>
          <p:cNvSpPr/>
          <p:nvPr/>
        </p:nvSpPr>
        <p:spPr>
          <a:xfrm rot="15893318">
            <a:off x="5654437" y="5341733"/>
            <a:ext cx="936523" cy="37608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91179EE2-6BF5-5946-969A-89120DC9AD3F}"/>
              </a:ext>
            </a:extLst>
          </p:cNvPr>
          <p:cNvSpPr/>
          <p:nvPr/>
        </p:nvSpPr>
        <p:spPr>
          <a:xfrm rot="10800000">
            <a:off x="6351710" y="12909"/>
            <a:ext cx="936523" cy="37608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32F9E811-A03E-6809-84AA-1D393C39F598}"/>
              </a:ext>
            </a:extLst>
          </p:cNvPr>
          <p:cNvSpPr/>
          <p:nvPr/>
        </p:nvSpPr>
        <p:spPr>
          <a:xfrm rot="14224061">
            <a:off x="877836" y="5050093"/>
            <a:ext cx="936523" cy="37608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5A42EE74-C543-3B49-B671-D072C2D2D860}"/>
              </a:ext>
            </a:extLst>
          </p:cNvPr>
          <p:cNvSpPr/>
          <p:nvPr/>
        </p:nvSpPr>
        <p:spPr>
          <a:xfrm rot="2442058">
            <a:off x="1189290" y="2726298"/>
            <a:ext cx="936523" cy="37608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FE284F0A-30E3-CF21-3BA3-7559692C2259}"/>
              </a:ext>
            </a:extLst>
          </p:cNvPr>
          <p:cNvSpPr/>
          <p:nvPr/>
        </p:nvSpPr>
        <p:spPr>
          <a:xfrm rot="14224061">
            <a:off x="1861680" y="4363333"/>
            <a:ext cx="936523" cy="37608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05FA12-50E3-1581-9C53-ED528BF787D6}"/>
              </a:ext>
            </a:extLst>
          </p:cNvPr>
          <p:cNvSpPr>
            <a:spLocks noGrp="1"/>
          </p:cNvSpPr>
          <p:nvPr>
            <p:ph type="title"/>
          </p:nvPr>
        </p:nvSpPr>
        <p:spPr>
          <a:xfrm>
            <a:off x="6855094" y="1366589"/>
            <a:ext cx="4701986" cy="3680033"/>
          </a:xfrm>
          <a:solidFill>
            <a:schemeClr val="accent4">
              <a:lumMod val="20000"/>
              <a:lumOff val="80000"/>
              <a:alpha val="24000"/>
            </a:schemeClr>
          </a:solidFill>
          <a:ln>
            <a:noFill/>
          </a:ln>
        </p:spPr>
        <p:txBody>
          <a:bodyPr vert="horz" lIns="91440" tIns="45720" rIns="91440" bIns="45720" rtlCol="0" anchor="ctr" anchorCtr="1">
            <a:normAutofit fontScale="90000"/>
          </a:bodyPr>
          <a:lstStyle/>
          <a:p>
            <a:pPr>
              <a:lnSpc>
                <a:spcPct val="100000"/>
              </a:lnSpc>
            </a:pPr>
            <a:r>
              <a:rPr lang="en-US" sz="7300" dirty="0">
                <a:solidFill>
                  <a:srgbClr val="2308C8"/>
                </a:solidFill>
                <a:latin typeface="+mn-lt"/>
              </a:rPr>
              <a:t>The Platelets are the small purple dots</a:t>
            </a:r>
            <a:endParaRPr lang="en-US" sz="5400" dirty="0">
              <a:solidFill>
                <a:srgbClr val="2308C8"/>
              </a:solidFill>
              <a:latin typeface="+mn-lt"/>
            </a:endParaRPr>
          </a:p>
        </p:txBody>
      </p:sp>
      <p:sp>
        <p:nvSpPr>
          <p:cNvPr id="12" name="TextBox 11">
            <a:extLst>
              <a:ext uri="{FF2B5EF4-FFF2-40B4-BE49-F238E27FC236}">
                <a16:creationId xmlns:a16="http://schemas.microsoft.com/office/drawing/2014/main" id="{AC20FFAD-A7A6-DA7D-6C6B-AE87683ABFB1}"/>
              </a:ext>
            </a:extLst>
          </p:cNvPr>
          <p:cNvSpPr txBox="1"/>
          <p:nvPr/>
        </p:nvSpPr>
        <p:spPr>
          <a:xfrm>
            <a:off x="7028496" y="111862"/>
            <a:ext cx="4186990" cy="1446550"/>
          </a:xfrm>
          <a:prstGeom prst="rect">
            <a:avLst/>
          </a:prstGeom>
          <a:noFill/>
        </p:spPr>
        <p:txBody>
          <a:bodyPr wrap="square" rtlCol="0">
            <a:spAutoFit/>
          </a:bodyPr>
          <a:lstStyle/>
          <a:p>
            <a:pPr algn="ctr"/>
            <a:r>
              <a:rPr lang="en-US" sz="4400" b="1" dirty="0" err="1">
                <a:solidFill>
                  <a:srgbClr val="0B0284"/>
                </a:solidFill>
              </a:rPr>
              <a:t>400x</a:t>
            </a:r>
            <a:r>
              <a:rPr lang="en-US" sz="4400" b="1" dirty="0">
                <a:solidFill>
                  <a:srgbClr val="0B0284"/>
                </a:solidFill>
              </a:rPr>
              <a:t> Magnification</a:t>
            </a:r>
          </a:p>
        </p:txBody>
      </p:sp>
      <p:sp>
        <p:nvSpPr>
          <p:cNvPr id="13" name="Slide Number Placeholder 12">
            <a:extLst>
              <a:ext uri="{FF2B5EF4-FFF2-40B4-BE49-F238E27FC236}">
                <a16:creationId xmlns:a16="http://schemas.microsoft.com/office/drawing/2014/main" id="{5F4FC9E8-B597-F22F-6A71-9116427F9B8F}"/>
              </a:ext>
            </a:extLst>
          </p:cNvPr>
          <p:cNvSpPr>
            <a:spLocks noGrp="1"/>
          </p:cNvSpPr>
          <p:nvPr>
            <p:ph type="sldNum" sz="quarter" idx="12"/>
          </p:nvPr>
        </p:nvSpPr>
        <p:spPr/>
        <p:txBody>
          <a:bodyPr/>
          <a:lstStyle/>
          <a:p>
            <a:fld id="{282F3A7B-122C-48AD-B234-0FF0A8B2C0FC}" type="slidenum">
              <a:rPr lang="en-US" smtClean="0"/>
              <a:pPr/>
              <a:t>8</a:t>
            </a:fld>
            <a:endParaRPr lang="en-US" dirty="0"/>
          </a:p>
        </p:txBody>
      </p:sp>
    </p:spTree>
    <p:extLst>
      <p:ext uri="{BB962C8B-B14F-4D97-AF65-F5344CB8AC3E}">
        <p14:creationId xmlns:p14="http://schemas.microsoft.com/office/powerpoint/2010/main" val="29311020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82F-2F07-882C-3EEB-AF90D9A0A29A}"/>
              </a:ext>
            </a:extLst>
          </p:cNvPr>
          <p:cNvSpPr>
            <a:spLocks noGrp="1"/>
          </p:cNvSpPr>
          <p:nvPr>
            <p:ph type="title"/>
          </p:nvPr>
        </p:nvSpPr>
        <p:spPr>
          <a:xfrm>
            <a:off x="0" y="0"/>
            <a:ext cx="12188952" cy="1041991"/>
          </a:xfrm>
        </p:spPr>
        <p:txBody>
          <a:bodyPr>
            <a:normAutofit/>
          </a:bodyPr>
          <a:lstStyle/>
          <a:p>
            <a:pPr marL="365760"/>
            <a:r>
              <a:rPr lang="en-US" dirty="0"/>
              <a:t>How about this setup instead?</a:t>
            </a:r>
          </a:p>
        </p:txBody>
      </p:sp>
      <p:sp>
        <p:nvSpPr>
          <p:cNvPr id="3" name="Content Placeholder 2">
            <a:extLst>
              <a:ext uri="{FF2B5EF4-FFF2-40B4-BE49-F238E27FC236}">
                <a16:creationId xmlns:a16="http://schemas.microsoft.com/office/drawing/2014/main" id="{886351EF-66CA-C728-E16B-C0C625408DD9}"/>
              </a:ext>
            </a:extLst>
          </p:cNvPr>
          <p:cNvSpPr>
            <a:spLocks noGrp="1"/>
          </p:cNvSpPr>
          <p:nvPr>
            <p:ph idx="1"/>
          </p:nvPr>
        </p:nvSpPr>
        <p:spPr>
          <a:xfrm>
            <a:off x="8630653" y="1041991"/>
            <a:ext cx="3269540" cy="4351338"/>
          </a:xfrm>
        </p:spPr>
        <p:txBody>
          <a:bodyPr>
            <a:normAutofit/>
          </a:bodyPr>
          <a:lstStyle/>
          <a:p>
            <a:pPr marL="228600" lvl="3">
              <a:spcBef>
                <a:spcPts val="1000"/>
              </a:spcBef>
            </a:pPr>
            <a:r>
              <a:rPr lang="en-US" sz="3600" b="1" i="1" dirty="0"/>
              <a:t>40 – </a:t>
            </a:r>
            <a:r>
              <a:rPr lang="en-US" sz="3600" b="1" i="1" dirty="0" err="1"/>
              <a:t>1000x</a:t>
            </a:r>
            <a:r>
              <a:rPr lang="en-US" sz="3600" b="1" i="1" dirty="0"/>
              <a:t> Magnification</a:t>
            </a:r>
          </a:p>
          <a:p>
            <a:pPr marL="228600" lvl="3">
              <a:spcBef>
                <a:spcPts val="1000"/>
              </a:spcBef>
            </a:pPr>
            <a:r>
              <a:rPr lang="en-US" sz="3600" b="1" i="1" dirty="0"/>
              <a:t>Raspberry Pi 4</a:t>
            </a:r>
          </a:p>
          <a:p>
            <a:pPr marL="228600" lvl="3">
              <a:spcBef>
                <a:spcPts val="1000"/>
              </a:spcBef>
            </a:pPr>
            <a:r>
              <a:rPr lang="en-US" sz="3600" b="1" i="1" dirty="0"/>
              <a:t>Touchscreen</a:t>
            </a:r>
          </a:p>
          <a:p>
            <a:pPr marL="228600" lvl="3">
              <a:spcBef>
                <a:spcPts val="1000"/>
              </a:spcBef>
            </a:pPr>
            <a:r>
              <a:rPr lang="en-US" sz="3600" b="1" i="1" dirty="0"/>
              <a:t>Total Cost:</a:t>
            </a:r>
          </a:p>
          <a:p>
            <a:pPr marL="685800" lvl="4">
              <a:spcBef>
                <a:spcPts val="1000"/>
              </a:spcBef>
            </a:pPr>
            <a:r>
              <a:rPr lang="en-US" sz="3600" b="1" i="1" dirty="0"/>
              <a:t>Not much</a:t>
            </a:r>
            <a:endParaRPr lang="en-US" sz="3600" dirty="0"/>
          </a:p>
        </p:txBody>
      </p:sp>
      <p:pic>
        <p:nvPicPr>
          <p:cNvPr id="5" name="Picture 4" descr="A pair of headphones on a table&#10;&#10;Description automatically generated with low confidence">
            <a:extLst>
              <a:ext uri="{FF2B5EF4-FFF2-40B4-BE49-F238E27FC236}">
                <a16:creationId xmlns:a16="http://schemas.microsoft.com/office/drawing/2014/main" id="{2CB28648-E2F4-1189-943C-29D2339ED78F}"/>
              </a:ext>
            </a:extLst>
          </p:cNvPr>
          <p:cNvPicPr>
            <a:picLocks noChangeAspect="1"/>
          </p:cNvPicPr>
          <p:nvPr/>
        </p:nvPicPr>
        <p:blipFill rotWithShape="1">
          <a:blip r:embed="rId3">
            <a:extLst>
              <a:ext uri="{28A0092B-C50C-407E-A947-70E740481C1C}">
                <a14:useLocalDpi xmlns:a14="http://schemas.microsoft.com/office/drawing/2010/main" val="0"/>
              </a:ext>
            </a:extLst>
          </a:blip>
          <a:srcRect l="2368" r="26842" b="6559"/>
          <a:stretch/>
        </p:blipFill>
        <p:spPr>
          <a:xfrm>
            <a:off x="0" y="1723572"/>
            <a:ext cx="8630653" cy="5134428"/>
          </a:xfrm>
          <a:prstGeom prst="rect">
            <a:avLst/>
          </a:prstGeom>
        </p:spPr>
      </p:pic>
      <p:sp>
        <p:nvSpPr>
          <p:cNvPr id="6" name="Slide Number Placeholder 5">
            <a:extLst>
              <a:ext uri="{FF2B5EF4-FFF2-40B4-BE49-F238E27FC236}">
                <a16:creationId xmlns:a16="http://schemas.microsoft.com/office/drawing/2014/main" id="{E1FF468A-7987-374E-6843-E2FE983F9017}"/>
              </a:ext>
            </a:extLst>
          </p:cNvPr>
          <p:cNvSpPr>
            <a:spLocks noGrp="1"/>
          </p:cNvSpPr>
          <p:nvPr>
            <p:ph type="sldNum" sz="quarter" idx="12"/>
          </p:nvPr>
        </p:nvSpPr>
        <p:spPr/>
        <p:txBody>
          <a:bodyPr/>
          <a:lstStyle/>
          <a:p>
            <a:fld id="{282F3A7B-122C-48AD-B234-0FF0A8B2C0FC}" type="slidenum">
              <a:rPr lang="en-US" smtClean="0"/>
              <a:pPr/>
              <a:t>9</a:t>
            </a:fld>
            <a:endParaRPr lang="en-US" dirty="0"/>
          </a:p>
        </p:txBody>
      </p:sp>
    </p:spTree>
    <p:extLst>
      <p:ext uri="{BB962C8B-B14F-4D97-AF65-F5344CB8AC3E}">
        <p14:creationId xmlns:p14="http://schemas.microsoft.com/office/powerpoint/2010/main" val="1900596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TotalTime>
  <Words>5922</Words>
  <Application>Microsoft Office PowerPoint</Application>
  <PresentationFormat>Widescreen</PresentationFormat>
  <Paragraphs>636</Paragraphs>
  <Slides>32</Slides>
  <Notes>31</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 Light</vt:lpstr>
      <vt:lpstr>Calibri</vt:lpstr>
      <vt:lpstr>Arial</vt:lpstr>
      <vt:lpstr>Office Theme</vt:lpstr>
      <vt:lpstr>PowerPoint Presentation</vt:lpstr>
      <vt:lpstr>Mid-Term Video youTube location: https://youtu.be/IFbWWuRP-lE </vt:lpstr>
      <vt:lpstr>“Counting the Little Buggers” or Designing an A.I. that Inexpensively &amp; Accurately Counts Blood Platelets</vt:lpstr>
      <vt:lpstr>The Topic:</vt:lpstr>
      <vt:lpstr>Top 3 Physical Technologies Used</vt:lpstr>
      <vt:lpstr>The Problem:</vt:lpstr>
      <vt:lpstr>PowerPoint Presentation</vt:lpstr>
      <vt:lpstr>The Platelets are the small purple dots</vt:lpstr>
      <vt:lpstr>How about this setup instead?</vt:lpstr>
      <vt:lpstr>Our Thesis Statement:</vt:lpstr>
      <vt:lpstr>Background Research - Overview</vt:lpstr>
      <vt:lpstr>“Automated RBC Morphology Counting And Grading Using Image Processing And Support Vector Machine”</vt:lpstr>
      <vt:lpstr>“Accurate Microscopic Red Blood Cell Image Enhancement And Segmentation” </vt:lpstr>
      <vt:lpstr>“A Review For Digital Microscope Using Raspberry Pi” </vt:lpstr>
      <vt:lpstr>“Computer Vision Approach for the detection of Thrombocytopenia from Microscopic Blood Smear Images”</vt:lpstr>
      <vt:lpstr>“Detection of WBC, RBC, and Platelets in Blood Samples using Deep Learning”</vt:lpstr>
      <vt:lpstr>“Determination of Blood Components (WBCs, RBCs, and Platelets) Count in Microscopic Images Using Image Processing and Analysis”</vt:lpstr>
      <vt:lpstr>“MAIScope: A low-cost portable microscope with built-in vision AI to automate microscopic diagnosis of diseases in remote rural settings”</vt:lpstr>
      <vt:lpstr>“A Survey on Peripheral Blood Smear Analysis Using Deep Learning”</vt:lpstr>
      <vt:lpstr>“Survey on Automatic RBC Detection and Counting” </vt:lpstr>
      <vt:lpstr>Trying to Solve the Problem</vt:lpstr>
      <vt:lpstr>Counting the Little Buggers or Designing an A.I. to Inexpensively and Accurately Count Blood Platelets</vt:lpstr>
      <vt:lpstr>Artificial Intelligence Sub-Fields</vt:lpstr>
      <vt:lpstr>Intro the topic notes</vt:lpstr>
      <vt:lpstr>Tasks to Complete: </vt:lpstr>
      <vt:lpstr>Raspberry Pi </vt:lpstr>
      <vt:lpstr>Background Research requirements: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Counting the Little Buggers: (Designing an A.I. to Accurately &amp; Inexpensively Count Blood Platelets)</dc:title>
  <dc:creator>John Weaver</dc:creator>
  <cp:lastModifiedBy>John Weaver</cp:lastModifiedBy>
  <cp:revision>40</cp:revision>
  <cp:lastPrinted>2022-10-24T03:17:39Z</cp:lastPrinted>
  <dcterms:created xsi:type="dcterms:W3CDTF">2022-10-05T15:55:24Z</dcterms:created>
  <dcterms:modified xsi:type="dcterms:W3CDTF">2022-11-15T20:50:01Z</dcterms:modified>
</cp:coreProperties>
</file>